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g+2ZzjYPIHqhO9dwzZ2DKutotn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D9A1627-A0F7-4E0A-8B1C-C771533880FF}">
  <a:tblStyle styleId="{7D9A1627-A0F7-4E0A-8B1C-C771533880F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45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utui\Desktop\Prelucrare%20dat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utui\Desktop\Prelucrare%20dat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utui\Desktop\hartie%20-2022%20(1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utui\Desktop\hartie%20-2022%20(1)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utui\Desktop\hartie%20-2022%20(1)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[Prelucrare date.xlsx]Nr. institutii cu date!PivotTable15</c:name>
    <c:fmtId val="13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o-RO" b="1">
                <a:solidFill>
                  <a:sysClr val="windowText" lastClr="000000"/>
                </a:solidFill>
              </a:rPr>
              <a:t>Numărul instituțiilor</a:t>
            </a:r>
            <a:r>
              <a:rPr lang="ro-RO" b="1" baseline="0">
                <a:solidFill>
                  <a:sysClr val="windowText" lastClr="000000"/>
                </a:solidFill>
              </a:rPr>
              <a:t> care au transmis date</a:t>
            </a:r>
            <a:endParaRPr lang="en-US" b="1">
              <a:solidFill>
                <a:sysClr val="windowText" lastClr="000000"/>
              </a:solidFill>
            </a:endParaRPr>
          </a:p>
        </c:rich>
      </c:tx>
      <c:overlay val="0"/>
      <c:spPr>
        <a:solidFill>
          <a:sysClr val="window" lastClr="FFFFFF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solidFill>
            <a:schemeClr val="accent4">
              <a:lumMod val="60000"/>
              <a:lumOff val="40000"/>
            </a:schemeClr>
          </a:solidFill>
          <a:ln>
            <a:solidFill>
              <a:sysClr val="windowText" lastClr="0000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4">
              <a:lumMod val="60000"/>
              <a:lumOff val="40000"/>
            </a:schemeClr>
          </a:solidFill>
          <a:ln>
            <a:solidFill>
              <a:sysClr val="windowText" lastClr="0000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4">
              <a:lumMod val="60000"/>
              <a:lumOff val="40000"/>
            </a:schemeClr>
          </a:solidFill>
          <a:ln>
            <a:solidFill>
              <a:sysClr val="windowText" lastClr="0000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'Nr. institutii cu date'!$B$3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'Nr. institutii cu date'!$A$4:$A$15</c:f>
              <c:strCache>
                <c:ptCount val="12"/>
                <c:pt idx="0">
                  <c:v>Alba Iulia</c:v>
                </c:pt>
                <c:pt idx="1">
                  <c:v>Bistrita</c:v>
                </c:pt>
                <c:pt idx="2">
                  <c:v>Braila</c:v>
                </c:pt>
                <c:pt idx="3">
                  <c:v>Brasov</c:v>
                </c:pt>
                <c:pt idx="4">
                  <c:v>Iasi</c:v>
                </c:pt>
                <c:pt idx="5">
                  <c:v>Ploiesti</c:v>
                </c:pt>
                <c:pt idx="6">
                  <c:v>Ramnicu Valcea</c:v>
                </c:pt>
                <c:pt idx="7">
                  <c:v>Sector 1</c:v>
                </c:pt>
                <c:pt idx="8">
                  <c:v>Sector 2</c:v>
                </c:pt>
                <c:pt idx="9">
                  <c:v>Sibiu</c:v>
                </c:pt>
                <c:pt idx="10">
                  <c:v>Slobozia</c:v>
                </c:pt>
                <c:pt idx="11">
                  <c:v>Zalau</c:v>
                </c:pt>
              </c:strCache>
            </c:strRef>
          </c:cat>
          <c:val>
            <c:numRef>
              <c:f>'Nr. institutii cu date'!$B$4:$B$15</c:f>
              <c:numCache>
                <c:formatCode>General</c:formatCode>
                <c:ptCount val="12"/>
                <c:pt idx="0">
                  <c:v>5</c:v>
                </c:pt>
                <c:pt idx="1">
                  <c:v>6</c:v>
                </c:pt>
                <c:pt idx="2">
                  <c:v>7</c:v>
                </c:pt>
                <c:pt idx="3">
                  <c:v>2</c:v>
                </c:pt>
                <c:pt idx="4">
                  <c:v>12</c:v>
                </c:pt>
                <c:pt idx="5">
                  <c:v>21</c:v>
                </c:pt>
                <c:pt idx="6">
                  <c:v>1</c:v>
                </c:pt>
                <c:pt idx="7">
                  <c:v>7</c:v>
                </c:pt>
                <c:pt idx="8">
                  <c:v>4</c:v>
                </c:pt>
                <c:pt idx="9">
                  <c:v>3</c:v>
                </c:pt>
                <c:pt idx="10">
                  <c:v>1</c:v>
                </c:pt>
                <c:pt idx="1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EF-417A-BD91-6A2BE33C64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62601695"/>
        <c:axId val="1862594207"/>
      </c:barChart>
      <c:catAx>
        <c:axId val="18626016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2594207"/>
        <c:crosses val="autoZero"/>
        <c:auto val="1"/>
        <c:lblAlgn val="ctr"/>
        <c:lblOffset val="100"/>
        <c:noMultiLvlLbl val="0"/>
      </c:catAx>
      <c:valAx>
        <c:axId val="186259420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26016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[Prelucrare date.xlsx]nr elevi!PivotTable16</c:name>
    <c:fmtId val="12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o-RO" b="1" dirty="0">
                <a:solidFill>
                  <a:sysClr val="windowText" lastClr="000000"/>
                </a:solidFill>
              </a:rPr>
              <a:t>Număr de elevi ai instituțiilor care au transmis date</a:t>
            </a:r>
            <a:endParaRPr lang="en-US" b="1" dirty="0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solidFill>
            <a:srgbClr val="CCBD32"/>
          </a:solidFill>
          <a:ln>
            <a:solidFill>
              <a:sysClr val="windowText" lastClr="0000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rgbClr val="CCBD32"/>
          </a:solidFill>
          <a:ln>
            <a:solidFill>
              <a:sysClr val="windowText" lastClr="0000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rgbClr val="CCBD32"/>
          </a:solidFill>
          <a:ln>
            <a:solidFill>
              <a:sysClr val="windowText" lastClr="000000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8.1227890965201263E-2"/>
          <c:y val="0.10927269605318027"/>
          <c:w val="0.89661078880712664"/>
          <c:h val="0.696512865798317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'nr elevi'!$B$3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rgbClr val="CCBD32"/>
            </a:solidFill>
            <a:ln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'nr elevi'!$A$4:$A$16</c:f>
              <c:strCache>
                <c:ptCount val="12"/>
                <c:pt idx="0">
                  <c:v>Alba Iulia</c:v>
                </c:pt>
                <c:pt idx="1">
                  <c:v>Bistrita</c:v>
                </c:pt>
                <c:pt idx="2">
                  <c:v>Braila</c:v>
                </c:pt>
                <c:pt idx="3">
                  <c:v>Brasov</c:v>
                </c:pt>
                <c:pt idx="4">
                  <c:v>Iasi</c:v>
                </c:pt>
                <c:pt idx="5">
                  <c:v>Ploiesti</c:v>
                </c:pt>
                <c:pt idx="6">
                  <c:v>Ramnicu Valcea</c:v>
                </c:pt>
                <c:pt idx="7">
                  <c:v>Sector 1</c:v>
                </c:pt>
                <c:pt idx="8">
                  <c:v>Sector 2</c:v>
                </c:pt>
                <c:pt idx="9">
                  <c:v>Sibiu</c:v>
                </c:pt>
                <c:pt idx="10">
                  <c:v>Slobozia</c:v>
                </c:pt>
                <c:pt idx="11">
                  <c:v>Zalau</c:v>
                </c:pt>
              </c:strCache>
            </c:strRef>
          </c:cat>
          <c:val>
            <c:numRef>
              <c:f>'nr elevi'!$B$4:$B$16</c:f>
              <c:numCache>
                <c:formatCode>#,##0</c:formatCode>
                <c:ptCount val="12"/>
                <c:pt idx="0">
                  <c:v>3122</c:v>
                </c:pt>
                <c:pt idx="1">
                  <c:v>4226</c:v>
                </c:pt>
                <c:pt idx="2">
                  <c:v>3709</c:v>
                </c:pt>
                <c:pt idx="3">
                  <c:v>988</c:v>
                </c:pt>
                <c:pt idx="4">
                  <c:v>6481</c:v>
                </c:pt>
                <c:pt idx="5">
                  <c:v>21630</c:v>
                </c:pt>
                <c:pt idx="6">
                  <c:v>0</c:v>
                </c:pt>
                <c:pt idx="7">
                  <c:v>2200</c:v>
                </c:pt>
                <c:pt idx="8">
                  <c:v>4083</c:v>
                </c:pt>
                <c:pt idx="9">
                  <c:v>688</c:v>
                </c:pt>
                <c:pt idx="10">
                  <c:v>0</c:v>
                </c:pt>
                <c:pt idx="11">
                  <c:v>7546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4B-426A-91B6-2D63D049DF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62587551"/>
        <c:axId val="1862588383"/>
      </c:barChart>
      <c:catAx>
        <c:axId val="18625875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2588383"/>
        <c:crosses val="autoZero"/>
        <c:auto val="1"/>
        <c:lblAlgn val="ctr"/>
        <c:lblOffset val="100"/>
        <c:noMultiLvlLbl val="0"/>
      </c:catAx>
      <c:valAx>
        <c:axId val="18625883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625875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[hartie -2022 (1).xlsx]Grafic Hartie!PivotTable15</c:name>
    <c:fmtId val="3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o-RO" dirty="0">
                <a:solidFill>
                  <a:sysClr val="windowText" lastClr="000000"/>
                </a:solidFill>
              </a:rPr>
              <a:t>Cantitate Hârtie și Carton</a:t>
            </a:r>
            <a:endParaRPr lang="en-US" dirty="0">
              <a:solidFill>
                <a:sysClr val="windowText" lastClr="000000"/>
              </a:solidFill>
            </a:endParaRPr>
          </a:p>
        </c:rich>
      </c:tx>
      <c:layout>
        <c:manualLayout>
          <c:xMode val="edge"/>
          <c:yMode val="edge"/>
          <c:x val="0.32554121994654683"/>
          <c:y val="2.77610090434583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0.11879221347331584"/>
          <c:y val="0.16712962962962963"/>
          <c:w val="0.8534300087489064"/>
          <c:h val="0.530216170895304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'Grafic Hartie'!$B$3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'Grafic Hartie'!$A$4:$A$15</c:f>
              <c:strCache>
                <c:ptCount val="12"/>
                <c:pt idx="0">
                  <c:v>Alba Iulia</c:v>
                </c:pt>
                <c:pt idx="1">
                  <c:v>Bistrita</c:v>
                </c:pt>
                <c:pt idx="2">
                  <c:v>Braila</c:v>
                </c:pt>
                <c:pt idx="3">
                  <c:v>Brasov</c:v>
                </c:pt>
                <c:pt idx="4">
                  <c:v>Iasi</c:v>
                </c:pt>
                <c:pt idx="5">
                  <c:v>Ploiesti</c:v>
                </c:pt>
                <c:pt idx="6">
                  <c:v>Ramnicu Valcea</c:v>
                </c:pt>
                <c:pt idx="7">
                  <c:v>Sector 1</c:v>
                </c:pt>
                <c:pt idx="8">
                  <c:v>Sector 2</c:v>
                </c:pt>
                <c:pt idx="9">
                  <c:v>Sibiu</c:v>
                </c:pt>
                <c:pt idx="10">
                  <c:v>Slobozia</c:v>
                </c:pt>
                <c:pt idx="11">
                  <c:v>Zalau</c:v>
                </c:pt>
              </c:strCache>
            </c:strRef>
          </c:cat>
          <c:val>
            <c:numRef>
              <c:f>'Grafic Hartie'!$B$4:$B$15</c:f>
              <c:numCache>
                <c:formatCode>#,##0</c:formatCode>
                <c:ptCount val="12"/>
                <c:pt idx="0">
                  <c:v>2047</c:v>
                </c:pt>
                <c:pt idx="1">
                  <c:v>7870</c:v>
                </c:pt>
                <c:pt idx="2">
                  <c:v>3114</c:v>
                </c:pt>
                <c:pt idx="3">
                  <c:v>750</c:v>
                </c:pt>
                <c:pt idx="4">
                  <c:v>11019</c:v>
                </c:pt>
                <c:pt idx="5">
                  <c:v>16421</c:v>
                </c:pt>
                <c:pt idx="6">
                  <c:v>0</c:v>
                </c:pt>
                <c:pt idx="7">
                  <c:v>5680</c:v>
                </c:pt>
                <c:pt idx="8">
                  <c:v>4342</c:v>
                </c:pt>
                <c:pt idx="9">
                  <c:v>26678</c:v>
                </c:pt>
                <c:pt idx="10">
                  <c:v>1480</c:v>
                </c:pt>
                <c:pt idx="11">
                  <c:v>4925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52-4BDE-AA7E-E3F10BF71B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67101519"/>
        <c:axId val="1167112751"/>
      </c:barChart>
      <c:catAx>
        <c:axId val="11671015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7112751"/>
        <c:crosses val="autoZero"/>
        <c:auto val="1"/>
        <c:lblAlgn val="ctr"/>
        <c:lblOffset val="100"/>
        <c:noMultiLvlLbl val="0"/>
      </c:catAx>
      <c:valAx>
        <c:axId val="11671127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71015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[hartie -2022 (1).xlsx]Grafic Plastic!PivotTable30</c:name>
    <c:fmtId val="3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o-RO" dirty="0">
                <a:solidFill>
                  <a:sysClr val="windowText" lastClr="000000"/>
                </a:solidFill>
              </a:rPr>
              <a:t>Cantitate Plastic</a:t>
            </a:r>
            <a:endParaRPr lang="en-US" dirty="0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6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9.3670167170144383E-2"/>
          <c:y val="0.15407406076069599"/>
          <c:w val="0.88165924783147853"/>
          <c:h val="0.554575370893112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'Grafic Plastic'!$B$3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'Grafic Plastic'!$A$4:$A$15</c:f>
              <c:strCache>
                <c:ptCount val="12"/>
                <c:pt idx="0">
                  <c:v>Alba Iulia</c:v>
                </c:pt>
                <c:pt idx="1">
                  <c:v>Bistrita</c:v>
                </c:pt>
                <c:pt idx="2">
                  <c:v>Braila</c:v>
                </c:pt>
                <c:pt idx="3">
                  <c:v>Brasov</c:v>
                </c:pt>
                <c:pt idx="4">
                  <c:v>Iasi</c:v>
                </c:pt>
                <c:pt idx="5">
                  <c:v>Ploiesti</c:v>
                </c:pt>
                <c:pt idx="6">
                  <c:v>Ramnicu Valcea</c:v>
                </c:pt>
                <c:pt idx="7">
                  <c:v>Sector 1</c:v>
                </c:pt>
                <c:pt idx="8">
                  <c:v>Sector 2</c:v>
                </c:pt>
                <c:pt idx="9">
                  <c:v>Sibiu</c:v>
                </c:pt>
                <c:pt idx="10">
                  <c:v>Slobozia</c:v>
                </c:pt>
                <c:pt idx="11">
                  <c:v>Zalau</c:v>
                </c:pt>
              </c:strCache>
            </c:strRef>
          </c:cat>
          <c:val>
            <c:numRef>
              <c:f>'Grafic Plastic'!$B$4:$B$15</c:f>
              <c:numCache>
                <c:formatCode>#,##0</c:formatCode>
                <c:ptCount val="12"/>
                <c:pt idx="0">
                  <c:v>161</c:v>
                </c:pt>
                <c:pt idx="1">
                  <c:v>3770</c:v>
                </c:pt>
                <c:pt idx="2">
                  <c:v>3755</c:v>
                </c:pt>
                <c:pt idx="3">
                  <c:v>268</c:v>
                </c:pt>
                <c:pt idx="4">
                  <c:v>3649</c:v>
                </c:pt>
                <c:pt idx="5">
                  <c:v>1025</c:v>
                </c:pt>
                <c:pt idx="6">
                  <c:v>0</c:v>
                </c:pt>
                <c:pt idx="7">
                  <c:v>1142</c:v>
                </c:pt>
                <c:pt idx="8">
                  <c:v>3952</c:v>
                </c:pt>
                <c:pt idx="9">
                  <c:v>25900</c:v>
                </c:pt>
                <c:pt idx="10">
                  <c:v>0</c:v>
                </c:pt>
                <c:pt idx="11">
                  <c:v>775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35-4A0B-9307-37BF1FFD04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62077295"/>
        <c:axId val="1162068975"/>
      </c:barChart>
      <c:catAx>
        <c:axId val="1162077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2068975"/>
        <c:crosses val="autoZero"/>
        <c:auto val="1"/>
        <c:lblAlgn val="ctr"/>
        <c:lblOffset val="100"/>
        <c:noMultiLvlLbl val="0"/>
      </c:catAx>
      <c:valAx>
        <c:axId val="11620689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620772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o-RO"/>
              <a:t>Cantități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119460500963391E-2"/>
          <c:y val="0.2641521077445681"/>
          <c:w val="0.81888246628131023"/>
          <c:h val="0.57438895566277348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F7D4-4BA9-AA0F-A2A14E40C543}"/>
              </c:ext>
            </c:extLst>
          </c:dPt>
          <c:dPt>
            <c:idx val="1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F7D4-4BA9-AA0F-A2A14E40C543}"/>
              </c:ext>
            </c:extLst>
          </c:dPt>
          <c:dPt>
            <c:idx val="2"/>
            <c:bubble3D val="0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F7D4-4BA9-AA0F-A2A14E40C543}"/>
              </c:ext>
            </c:extLst>
          </c:dPt>
          <c:dPt>
            <c:idx val="3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F7D4-4BA9-AA0F-A2A14E40C543}"/>
              </c:ext>
            </c:extLst>
          </c:dPt>
          <c:dLbls>
            <c:dLbl>
              <c:idx val="0"/>
              <c:layout>
                <c:manualLayout>
                  <c:x val="2.8593752370549056E-3"/>
                  <c:y val="-4.4049244315833548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7D4-4BA9-AA0F-A2A14E40C543}"/>
                </c:ext>
              </c:extLst>
            </c:dLbl>
            <c:dLbl>
              <c:idx val="1"/>
              <c:layout>
                <c:manualLayout>
                  <c:x val="4.0739307875532899E-2"/>
                  <c:y val="-2.129802102459628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7D4-4BA9-AA0F-A2A14E40C543}"/>
                </c:ext>
              </c:extLst>
            </c:dLbl>
            <c:dLbl>
              <c:idx val="2"/>
              <c:layout>
                <c:manualLayout>
                  <c:x val="0.1821102058774445"/>
                  <c:y val="8.5467091234645895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3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7D4-4BA9-AA0F-A2A14E40C543}"/>
                </c:ext>
              </c:extLst>
            </c:dLbl>
            <c:dLbl>
              <c:idx val="3"/>
              <c:layout>
                <c:manualLayout>
                  <c:x val="-9.5518486489766852E-2"/>
                  <c:y val="-7.008314772725123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4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7D4-4BA9-AA0F-A2A14E40C543}"/>
                </c:ext>
              </c:extLst>
            </c:dLbl>
            <c:spPr>
              <a:solidFill>
                <a:sysClr val="window" lastClr="FFFFFF">
                  <a:alpha val="90000"/>
                </a:sysClr>
              </a:solidFill>
              <a:ln w="12700" cap="flat" cmpd="sng" algn="ctr">
                <a:solidFill>
                  <a:srgbClr val="4F81BD"/>
                </a:solidFill>
                <a:round/>
              </a:ln>
              <a:effectLst>
                <a:outerShdw blurRad="50800" dist="38100" dir="2700000" algn="tl" rotWithShape="0">
                  <a:srgbClr val="4F81BD">
                    <a:lumMod val="75000"/>
                    <a:alpha val="40000"/>
                  </a:srgbClr>
                </a:outerShdw>
              </a:effectLst>
            </c:sp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'sinteza cantitati'!$A$13:$A$16</c:f>
              <c:strCache>
                <c:ptCount val="4"/>
                <c:pt idx="0">
                  <c:v>Hârtie și Carton</c:v>
                </c:pt>
                <c:pt idx="1">
                  <c:v>Plastic</c:v>
                </c:pt>
                <c:pt idx="2">
                  <c:v>Alte deșeuri reciclabile (DEE, lemn, metal)</c:v>
                </c:pt>
                <c:pt idx="3">
                  <c:v>Municipal amestecat</c:v>
                </c:pt>
              </c:strCache>
            </c:strRef>
          </c:cat>
          <c:val>
            <c:numRef>
              <c:f>'sinteza cantitati'!$B$13:$B$16</c:f>
              <c:numCache>
                <c:formatCode>#,##0</c:formatCode>
                <c:ptCount val="4"/>
                <c:pt idx="0">
                  <c:v>84326</c:v>
                </c:pt>
                <c:pt idx="1">
                  <c:v>44397</c:v>
                </c:pt>
                <c:pt idx="2">
                  <c:v>18960</c:v>
                </c:pt>
                <c:pt idx="3">
                  <c:v>419161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7D4-4BA9-AA0F-A2A14E40C543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A-F7D4-4BA9-AA0F-A2A14E40C543}"/>
              </c:ext>
            </c:extLst>
          </c:dPt>
          <c:dPt>
            <c:idx val="1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C-F7D4-4BA9-AA0F-A2A14E40C543}"/>
              </c:ext>
            </c:extLst>
          </c:dPt>
          <c:dPt>
            <c:idx val="2"/>
            <c:bubble3D val="0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E-F7D4-4BA9-AA0F-A2A14E40C543}"/>
              </c:ext>
            </c:extLst>
          </c:dPt>
          <c:dPt>
            <c:idx val="3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0-F7D4-4BA9-AA0F-A2A14E40C543}"/>
              </c:ext>
            </c:extLst>
          </c:dPt>
          <c:dLbls>
            <c:dLbl>
              <c:idx val="0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A-F7D4-4BA9-AA0F-A2A14E40C543}"/>
                </c:ext>
              </c:extLst>
            </c:dLbl>
            <c:dLbl>
              <c:idx val="1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C-F7D4-4BA9-AA0F-A2A14E40C543}"/>
                </c:ext>
              </c:extLst>
            </c:dLbl>
            <c:dLbl>
              <c:idx val="2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3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E-F7D4-4BA9-AA0F-A2A14E40C543}"/>
                </c:ext>
              </c:extLst>
            </c:dLbl>
            <c:dLbl>
              <c:idx val="3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4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in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0-F7D4-4BA9-AA0F-A2A14E40C543}"/>
                </c:ext>
              </c:extLst>
            </c:dLbl>
            <c:spPr>
              <a:solidFill>
                <a:sysClr val="window" lastClr="FFFFFF">
                  <a:alpha val="90000"/>
                </a:sysClr>
              </a:solidFill>
              <a:ln w="12700" cap="flat" cmpd="sng" algn="ctr">
                <a:solidFill>
                  <a:srgbClr val="C0504D"/>
                </a:solidFill>
                <a:round/>
              </a:ln>
              <a:effectLst>
                <a:outerShdw blurRad="50800" dist="38100" dir="2700000" algn="tl" rotWithShape="0">
                  <a:srgbClr val="C0504D">
                    <a:lumMod val="75000"/>
                    <a:alpha val="40000"/>
                  </a:srgbClr>
                </a:outerShdw>
              </a:effectLst>
            </c:sp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'sinteza cantitati'!$A$13:$A$16</c:f>
              <c:strCache>
                <c:ptCount val="4"/>
                <c:pt idx="0">
                  <c:v>Hârtie și Carton</c:v>
                </c:pt>
                <c:pt idx="1">
                  <c:v>Plastic</c:v>
                </c:pt>
                <c:pt idx="2">
                  <c:v>Alte deșeuri reciclabile (DEE, lemn, metal)</c:v>
                </c:pt>
                <c:pt idx="3">
                  <c:v>Municipal amestecat</c:v>
                </c:pt>
              </c:strCache>
            </c:strRef>
          </c:cat>
          <c:val>
            <c:numRef>
              <c:f>'sinteza cantitati'!$C$13:$C$16</c:f>
              <c:numCache>
                <c:formatCode>0%</c:formatCode>
                <c:ptCount val="4"/>
                <c:pt idx="0">
                  <c:v>0.14876403384352663</c:v>
                </c:pt>
                <c:pt idx="1">
                  <c:v>7.8323136524334744E-2</c:v>
                </c:pt>
                <c:pt idx="2">
                  <c:v>3.3448356161483582E-2</c:v>
                </c:pt>
                <c:pt idx="3">
                  <c:v>0.73946447347065503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F7D4-4BA9-AA0F-A2A14E40C543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113dd5296d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113dd5296d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g1113dd5296d_0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1113dd5296d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1113dd5296d_0_1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g1113dd5296d_0_1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113dd529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113dd5296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g1113dd5296d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113dd5296d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113dd5296d_0_1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g1113dd5296d_0_10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1113dd5296d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1113dd5296d_0_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g1113dd5296d_0_8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1113dd5296d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1113dd5296d_0_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g1113dd5296d_0_8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38743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113dd5296d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113dd5296d_0_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g1113dd5296d_0_9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113dd5296d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1113dd5296d_0_1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1113dd5296d_0_10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113dd5296d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113dd5296d_0_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g1113dd5296d_0_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110dad3bf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1110dad3bfa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g1110dad3bfa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113dd5296d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1113dd5296d_0_1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g1113dd5296d_0_1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1113dd5296d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g1113dd5296d_0_1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g1113dd5296d_0_15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200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1484" y="335357"/>
            <a:ext cx="11277601" cy="6090762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2"/>
          <p:cNvSpPr/>
          <p:nvPr/>
        </p:nvSpPr>
        <p:spPr>
          <a:xfrm>
            <a:off x="2584089" y="2067450"/>
            <a:ext cx="7003500" cy="27231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/>
          <p:nvPr/>
        </p:nvSpPr>
        <p:spPr>
          <a:xfrm>
            <a:off x="3130047" y="4136791"/>
            <a:ext cx="591158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2584089" y="2067450"/>
            <a:ext cx="7003500" cy="3016180"/>
          </a:xfrm>
          <a:prstGeom prst="rect">
            <a:avLst/>
          </a:prstGeom>
          <a:noFill/>
          <a:ln>
            <a:noFill/>
          </a:ln>
          <a:effectLst>
            <a:reflection stA="0" dist="38100" dir="5400000" fadeDir="5400012" sy="-100000" algn="bl" rotWithShape="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b="1" dirty="0" err="1">
                <a:latin typeface="Calibri"/>
                <a:ea typeface="Calibri"/>
                <a:cs typeface="Calibri"/>
                <a:sym typeface="Calibri"/>
              </a:rPr>
              <a:t>Situația</a:t>
            </a:r>
            <a:r>
              <a:rPr lang="en-US" sz="31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100" b="1" dirty="0" err="1">
                <a:latin typeface="Calibri"/>
                <a:ea typeface="Calibri"/>
                <a:cs typeface="Calibri"/>
                <a:sym typeface="Calibri"/>
              </a:rPr>
              <a:t>colectării</a:t>
            </a:r>
            <a:r>
              <a:rPr lang="en-US" sz="31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100" b="1" dirty="0" err="1">
                <a:latin typeface="Calibri"/>
                <a:ea typeface="Calibri"/>
                <a:cs typeface="Calibri"/>
                <a:sym typeface="Calibri"/>
              </a:rPr>
              <a:t>deșeurilor</a:t>
            </a:r>
            <a:br>
              <a:rPr lang="en-US" sz="3100" b="1" dirty="0">
                <a:latin typeface="Calibri"/>
                <a:ea typeface="Calibri"/>
                <a:cs typeface="Calibri"/>
                <a:sym typeface="Calibri"/>
              </a:rPr>
            </a:br>
            <a:r>
              <a:rPr lang="en-US" sz="3100" b="1" dirty="0">
                <a:latin typeface="Calibri"/>
                <a:ea typeface="Calibri"/>
                <a:cs typeface="Calibri"/>
                <a:sym typeface="Calibri"/>
              </a:rPr>
              <a:t>din </a:t>
            </a:r>
            <a:r>
              <a:rPr lang="en-US" sz="3100" b="1" dirty="0" err="1">
                <a:latin typeface="Calibri"/>
                <a:ea typeface="Calibri"/>
                <a:cs typeface="Calibri"/>
                <a:sym typeface="Calibri"/>
              </a:rPr>
              <a:t>instituțiile</a:t>
            </a:r>
            <a:r>
              <a:rPr lang="en-US" sz="3100" b="1" dirty="0"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3100" b="1" dirty="0" err="1">
                <a:latin typeface="Calibri"/>
                <a:ea typeface="Calibri"/>
                <a:cs typeface="Calibri"/>
                <a:sym typeface="Calibri"/>
              </a:rPr>
              <a:t>învățământ</a:t>
            </a:r>
            <a:r>
              <a:rPr lang="en-US" sz="31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endParaRPr lang="ro-RO" sz="31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b="1" dirty="0" err="1">
                <a:latin typeface="Calibri"/>
                <a:ea typeface="Calibri"/>
                <a:cs typeface="Calibri"/>
                <a:sym typeface="Calibri"/>
              </a:rPr>
              <a:t>Proiectul</a:t>
            </a:r>
            <a:r>
              <a:rPr lang="ro-RO" sz="31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100" b="1" dirty="0">
                <a:latin typeface="Calibri"/>
                <a:ea typeface="Calibri"/>
                <a:cs typeface="Calibri"/>
                <a:sym typeface="Calibri"/>
              </a:rPr>
              <a:t>ASAP</a:t>
            </a:r>
            <a:endParaRPr sz="31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100" b="1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2750" algn="ctr" rtl="0">
              <a:spcBef>
                <a:spcPts val="0"/>
              </a:spcBef>
              <a:spcAft>
                <a:spcPts val="0"/>
              </a:spcAft>
              <a:buSzPts val="2900"/>
              <a:buFont typeface="Calibri"/>
              <a:buChar char="-"/>
            </a:pPr>
            <a:r>
              <a:rPr lang="en-US" sz="2900" b="1" dirty="0" err="1">
                <a:latin typeface="Calibri"/>
                <a:ea typeface="Calibri"/>
                <a:cs typeface="Calibri"/>
                <a:sym typeface="Calibri"/>
              </a:rPr>
              <a:t>Analiză</a:t>
            </a:r>
            <a:r>
              <a:rPr lang="en-US" sz="29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900" b="1" dirty="0" err="1">
                <a:latin typeface="Calibri"/>
                <a:ea typeface="Calibri"/>
                <a:cs typeface="Calibri"/>
                <a:sym typeface="Calibri"/>
              </a:rPr>
              <a:t>preliminară</a:t>
            </a:r>
            <a:r>
              <a:rPr lang="en-US" sz="2900" b="1" dirty="0">
                <a:latin typeface="Calibri"/>
                <a:ea typeface="Calibri"/>
                <a:cs typeface="Calibri"/>
                <a:sym typeface="Calibri"/>
              </a:rPr>
              <a:t> -</a:t>
            </a:r>
            <a:endParaRPr sz="29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100" b="1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 txBox="1"/>
          <p:nvPr/>
        </p:nvSpPr>
        <p:spPr>
          <a:xfrm>
            <a:off x="9491450" y="5997375"/>
            <a:ext cx="2233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ASAP &amp; ECOTECA</a:t>
            </a:r>
            <a:endParaRPr sz="19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0" y="6474375"/>
            <a:ext cx="1968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Mar</a:t>
            </a:r>
            <a:r>
              <a:rPr lang="ro-RO" sz="19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tie</a:t>
            </a:r>
            <a:r>
              <a:rPr lang="en-US" sz="19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2022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" name="Google Shape;101;g1113dd5296d_0_28"/>
          <p:cNvGraphicFramePr/>
          <p:nvPr>
            <p:extLst>
              <p:ext uri="{D42A27DB-BD31-4B8C-83A1-F6EECF244321}">
                <p14:modId xmlns:p14="http://schemas.microsoft.com/office/powerpoint/2010/main" val="2288708423"/>
              </p:ext>
            </p:extLst>
          </p:nvPr>
        </p:nvGraphicFramePr>
        <p:xfrm>
          <a:off x="1031465" y="3434253"/>
          <a:ext cx="9481186" cy="2989022"/>
        </p:xfrm>
        <a:graphic>
          <a:graphicData uri="http://schemas.openxmlformats.org/drawingml/2006/table">
            <a:tbl>
              <a:tblPr>
                <a:noFill/>
                <a:tableStyleId>{7D9A1627-A0F7-4E0A-8B1C-C771533880FF}</a:tableStyleId>
              </a:tblPr>
              <a:tblGrid>
                <a:gridCol w="4740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0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029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000" b="1" dirty="0" err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Instituții</a:t>
                      </a:r>
                      <a:r>
                        <a:rPr lang="en-US" sz="2000" b="1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de </a:t>
                      </a:r>
                      <a:r>
                        <a:rPr lang="en-US" sz="2000" b="1" dirty="0" err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învățământ</a:t>
                      </a:r>
                      <a:r>
                        <a:rPr lang="en-US" sz="2000" b="1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20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o-RO" sz="2000" b="1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Nr. </a:t>
                      </a:r>
                      <a:r>
                        <a:rPr lang="en-US" sz="2000" b="1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</a:t>
                      </a:r>
                      <a:r>
                        <a:rPr lang="ro-RO" sz="2000" b="1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nstituții care au transmis date</a:t>
                      </a:r>
                      <a:endParaRPr sz="20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13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dirty="0" err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Licee</a:t>
                      </a:r>
                      <a:r>
                        <a:rPr lang="en-US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/ </a:t>
                      </a:r>
                      <a:r>
                        <a:rPr lang="en-US" sz="2000" b="0" dirty="0" err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Colegii</a:t>
                      </a:r>
                      <a:r>
                        <a:rPr lang="en-US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Naționale</a:t>
                      </a:r>
                      <a:r>
                        <a:rPr lang="en-US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2000" b="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o-RO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40</a:t>
                      </a:r>
                      <a:endParaRPr sz="2000" b="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32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o-RO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Școli </a:t>
                      </a:r>
                      <a:r>
                        <a:rPr lang="en-US" sz="2000" b="0" dirty="0" err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Gimnaziale</a:t>
                      </a:r>
                      <a:r>
                        <a:rPr lang="ro-RO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/ Centre școlare</a:t>
                      </a:r>
                      <a:endParaRPr lang="en-US" sz="2000" b="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o-RO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33</a:t>
                      </a:r>
                      <a:endParaRPr sz="2000" b="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13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dirty="0" err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Gradini</a:t>
                      </a:r>
                      <a:r>
                        <a:rPr lang="ro-RO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țe</a:t>
                      </a:r>
                      <a:endParaRPr sz="2000" b="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o-RO" sz="2000" b="0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2000" b="0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1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o-RO" sz="2000" b="1" dirty="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79</a:t>
                      </a:r>
                      <a:endParaRPr sz="20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5889441"/>
                  </a:ext>
                </a:extLst>
              </a:tr>
            </a:tbl>
          </a:graphicData>
        </a:graphic>
      </p:graphicFrame>
      <p:sp>
        <p:nvSpPr>
          <p:cNvPr id="102" name="Google Shape;102;g1113dd5296d_0_28"/>
          <p:cNvSpPr txBox="1"/>
          <p:nvPr/>
        </p:nvSpPr>
        <p:spPr>
          <a:xfrm>
            <a:off x="270447" y="1260925"/>
            <a:ext cx="11248200" cy="2068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În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cadrul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campaniei</a:t>
            </a:r>
            <a:r>
              <a:rPr lang="en-US" sz="2200" dirty="0">
                <a:solidFill>
                  <a:srgbClr val="FFF200"/>
                </a:solidFill>
              </a:rPr>
              <a:t> ASAP </a:t>
            </a:r>
            <a:r>
              <a:rPr lang="en-US" sz="2200" dirty="0" err="1">
                <a:solidFill>
                  <a:srgbClr val="FFF200"/>
                </a:solidFill>
              </a:rPr>
              <a:t>privind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colectarea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separată</a:t>
            </a:r>
            <a:r>
              <a:rPr lang="en-US" sz="2200" dirty="0">
                <a:solidFill>
                  <a:srgbClr val="FFF200"/>
                </a:solidFill>
              </a:rPr>
              <a:t> a </a:t>
            </a:r>
            <a:r>
              <a:rPr lang="en-US" sz="2200" dirty="0" err="1">
                <a:solidFill>
                  <a:srgbClr val="FFF200"/>
                </a:solidFill>
              </a:rPr>
              <a:t>deșeurilor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în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instituțiile</a:t>
            </a:r>
            <a:r>
              <a:rPr lang="en-US" sz="2200" dirty="0">
                <a:solidFill>
                  <a:srgbClr val="FFF200"/>
                </a:solidFill>
              </a:rPr>
              <a:t> de </a:t>
            </a:r>
            <a:r>
              <a:rPr lang="en-US" sz="2200" dirty="0" err="1">
                <a:solidFill>
                  <a:srgbClr val="FFF200"/>
                </a:solidFill>
              </a:rPr>
              <a:t>învățământ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ro-RO" sz="2200" dirty="0">
                <a:solidFill>
                  <a:srgbClr val="FFF200"/>
                </a:solidFill>
              </a:rPr>
              <a:t>din România, </a:t>
            </a:r>
            <a:r>
              <a:rPr lang="en-US" sz="2200" dirty="0">
                <a:solidFill>
                  <a:srgbClr val="FFF200"/>
                </a:solidFill>
              </a:rPr>
              <a:t>au </a:t>
            </a:r>
            <a:r>
              <a:rPr lang="en-US" sz="2200" dirty="0" err="1">
                <a:solidFill>
                  <a:srgbClr val="FFF200"/>
                </a:solidFill>
              </a:rPr>
              <a:t>fost</a:t>
            </a:r>
            <a:r>
              <a:rPr lang="en-US" sz="2200" dirty="0">
                <a:solidFill>
                  <a:srgbClr val="FFF200"/>
                </a:solidFill>
              </a:rPr>
              <a:t> solicitate date </a:t>
            </a:r>
            <a:r>
              <a:rPr lang="en-US" sz="2200" dirty="0" err="1">
                <a:solidFill>
                  <a:srgbClr val="FFF200"/>
                </a:solidFill>
              </a:rPr>
              <a:t>privind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predările</a:t>
            </a:r>
            <a:r>
              <a:rPr lang="en-US" sz="2200" dirty="0">
                <a:solidFill>
                  <a:srgbClr val="FFF200"/>
                </a:solidFill>
              </a:rPr>
              <a:t> de </a:t>
            </a:r>
            <a:r>
              <a:rPr lang="en-US" sz="2200" dirty="0" err="1">
                <a:solidFill>
                  <a:srgbClr val="FFF200"/>
                </a:solidFill>
              </a:rPr>
              <a:t>deșeuri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către</a:t>
            </a:r>
            <a:r>
              <a:rPr lang="en-US" sz="2200" dirty="0">
                <a:solidFill>
                  <a:srgbClr val="FFF200"/>
                </a:solidFill>
              </a:rPr>
              <a:t> </a:t>
            </a:r>
            <a:r>
              <a:rPr lang="en-US" sz="2200" dirty="0" err="1">
                <a:solidFill>
                  <a:srgbClr val="FFF200"/>
                </a:solidFill>
              </a:rPr>
              <a:t>colectori</a:t>
            </a:r>
            <a:r>
              <a:rPr lang="en-US" sz="2200" dirty="0">
                <a:solidFill>
                  <a:srgbClr val="FFF200"/>
                </a:solidFill>
              </a:rPr>
              <a:t>.</a:t>
            </a:r>
            <a:endParaRPr lang="ro-RO" sz="2200" dirty="0">
              <a:solidFill>
                <a:srgbClr val="FFF200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ro-RO" sz="2200" dirty="0">
              <a:solidFill>
                <a:srgbClr val="FFF200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sz="2200" dirty="0">
                <a:solidFill>
                  <a:srgbClr val="FFF200"/>
                </a:solidFill>
              </a:rPr>
              <a:t>Până acum am primit date din 12 localități.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o-RO" dirty="0">
                <a:solidFill>
                  <a:srgbClr val="FFF200"/>
                </a:solidFill>
              </a:rPr>
              <a:t> (Alba Iulia, Bistrita, Braila, Brasov, Iasi, Ploiesti, Ramnicu Valcea, București - Sector 1, București - Sector 2, Sibiu, Slobozia, Zalau)</a:t>
            </a:r>
            <a:endParaRPr lang="ro-RO" sz="2200" dirty="0">
              <a:solidFill>
                <a:srgbClr val="FFF200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200" dirty="0">
              <a:solidFill>
                <a:srgbClr val="FFF200"/>
              </a:solidFill>
            </a:endParaRPr>
          </a:p>
        </p:txBody>
      </p:sp>
      <p:sp>
        <p:nvSpPr>
          <p:cNvPr id="103" name="Google Shape;103;g1113dd5296d_0_28"/>
          <p:cNvSpPr/>
          <p:nvPr/>
        </p:nvSpPr>
        <p:spPr>
          <a:xfrm>
            <a:off x="3781212" y="329429"/>
            <a:ext cx="4629600" cy="8262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800"/>
              <a:buFont typeface="Calibri"/>
              <a:buNone/>
            </a:pPr>
            <a:r>
              <a:rPr lang="en-US" sz="180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\Ce</a:t>
            </a:r>
            <a:endParaRPr>
              <a:solidFill>
                <a:srgbClr val="FFF200"/>
              </a:solidFill>
            </a:endParaRPr>
          </a:p>
        </p:txBody>
      </p:sp>
      <p:sp>
        <p:nvSpPr>
          <p:cNvPr id="104" name="Google Shape;104;g1113dd5296d_0_28"/>
          <p:cNvSpPr txBox="1"/>
          <p:nvPr/>
        </p:nvSpPr>
        <p:spPr>
          <a:xfrm>
            <a:off x="4596000" y="434725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/>
              <a:t>Date solicitate:</a:t>
            </a:r>
            <a:endParaRPr sz="28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g1113dd5296d_0_1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9800" y="79601"/>
            <a:ext cx="4412552" cy="160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1113dd5296d_0_1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5225" y="4108175"/>
            <a:ext cx="9233387" cy="2650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5;p2">
            <a:extLst>
              <a:ext uri="{FF2B5EF4-FFF2-40B4-BE49-F238E27FC236}">
                <a16:creationId xmlns:a16="http://schemas.microsoft.com/office/drawing/2014/main" id="{FEE57A80-1AE1-4FE3-9DFC-59EEAB7C88DC}"/>
              </a:ext>
            </a:extLst>
          </p:cNvPr>
          <p:cNvSpPr txBox="1"/>
          <p:nvPr/>
        </p:nvSpPr>
        <p:spPr>
          <a:xfrm rot="1184355">
            <a:off x="9965674" y="262657"/>
            <a:ext cx="1651804" cy="5542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highlight>
                  <a:srgbClr val="FFF200"/>
                </a:highlight>
                <a:latin typeface="Calibri"/>
                <a:ea typeface="Calibri"/>
                <a:cs typeface="Calibri"/>
                <a:sym typeface="Calibri"/>
              </a:rPr>
              <a:t>EXEMPLU </a:t>
            </a:r>
            <a:endParaRPr sz="2400" b="1" dirty="0">
              <a:highlight>
                <a:srgbClr val="FFF2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E8C474F7-9FB5-4D5B-979D-3EFEF66ECF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800" y="1755501"/>
            <a:ext cx="10194360" cy="2297452"/>
          </a:xfrm>
          <a:prstGeom prst="rect">
            <a:avLst/>
          </a:prstGeom>
        </p:spPr>
      </p:pic>
      <p:cxnSp>
        <p:nvCxnSpPr>
          <p:cNvPr id="113" name="Google Shape;113;g1113dd5296d_0_132"/>
          <p:cNvCxnSpPr/>
          <p:nvPr/>
        </p:nvCxnSpPr>
        <p:spPr>
          <a:xfrm rot="10800000" flipH="1">
            <a:off x="515350" y="2801375"/>
            <a:ext cx="4320900" cy="39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1113dd5296d_0_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g1113dd5296d_0_0"/>
          <p:cNvSpPr txBox="1"/>
          <p:nvPr/>
        </p:nvSpPr>
        <p:spPr>
          <a:xfrm>
            <a:off x="2837050" y="216325"/>
            <a:ext cx="6703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latin typeface="Calibri"/>
                <a:ea typeface="Calibri"/>
                <a:cs typeface="Calibri"/>
                <a:sym typeface="Calibri"/>
              </a:rPr>
              <a:t>Așa DA!</a:t>
            </a:r>
            <a:endParaRPr sz="30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g1113dd5296d_0_0"/>
          <p:cNvSpPr txBox="1"/>
          <p:nvPr/>
        </p:nvSpPr>
        <p:spPr>
          <a:xfrm>
            <a:off x="229275" y="4239900"/>
            <a:ext cx="3919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Date transmise în același pdf:</a:t>
            </a:r>
            <a:b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- tabel cu toate predările</a:t>
            </a:r>
            <a:b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- facturi/bon de confirmare colectare scanate CLAR</a:t>
            </a:r>
            <a:endParaRPr sz="180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g1113dd5296d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4000" y="1346225"/>
            <a:ext cx="4083875" cy="50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1113dd5296d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7125" y="1346237"/>
            <a:ext cx="7666002" cy="2260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1113dd5296d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01475" y="3898950"/>
            <a:ext cx="3490126" cy="2251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113dd5296d_0_109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g1113dd5296d_0_109"/>
          <p:cNvSpPr txBox="1"/>
          <p:nvPr/>
        </p:nvSpPr>
        <p:spPr>
          <a:xfrm>
            <a:off x="2837050" y="216325"/>
            <a:ext cx="6703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>
                <a:latin typeface="Calibri"/>
                <a:ea typeface="Calibri"/>
                <a:cs typeface="Calibri"/>
                <a:sym typeface="Calibri"/>
              </a:rPr>
              <a:t>Așa NU!</a:t>
            </a:r>
            <a:endParaRPr sz="3000" b="1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2" name="Google Shape;132;g1113dd5296d_0_1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7025" y="1516525"/>
            <a:ext cx="6906851" cy="414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g1113dd5296d_0_10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33400" y="1136402"/>
            <a:ext cx="4630126" cy="3363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1113dd5296d_0_10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55500" y="5153400"/>
            <a:ext cx="4508025" cy="95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113dd5296d_0_83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g1113dd5296d_0_83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Date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privind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colectarea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d</a:t>
            </a:r>
            <a:r>
              <a:rPr lang="ro-RO" sz="1800" b="1" dirty="0">
                <a:latin typeface="Calibri"/>
                <a:ea typeface="Calibri"/>
                <a:cs typeface="Calibri"/>
                <a:sym typeface="Calibri"/>
              </a:rPr>
              <a:t>eș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eurilor</a:t>
            </a:r>
            <a:r>
              <a:rPr lang="ro-RO" sz="1800" b="1" dirty="0">
                <a:latin typeface="Calibri"/>
                <a:ea typeface="Calibri"/>
                <a:cs typeface="Calibri"/>
                <a:sym typeface="Calibri"/>
              </a:rPr>
              <a:t> municipale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școli</a:t>
            </a:r>
            <a:br>
              <a:rPr lang="en-US" sz="1800" b="1" dirty="0"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- 202</a:t>
            </a:r>
            <a:r>
              <a:rPr lang="ro-RO" sz="1800" b="1" dirty="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-</a:t>
            </a:r>
            <a:endParaRPr sz="1800" b="1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47BF76-3E9B-4DDA-9071-36C1945AB3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645" y="1256116"/>
            <a:ext cx="8471472" cy="532166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113dd5296d_0_83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g1113dd5296d_0_83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Date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privind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colectarea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de</a:t>
            </a:r>
            <a:r>
              <a:rPr lang="ro-RO" sz="1800" b="1" dirty="0">
                <a:latin typeface="Calibri"/>
                <a:ea typeface="Calibri"/>
                <a:cs typeface="Calibri"/>
                <a:sym typeface="Calibri"/>
              </a:rPr>
              <a:t>ș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eurilor</a:t>
            </a:r>
            <a:r>
              <a:rPr lang="ro-RO" sz="1800" b="1" dirty="0">
                <a:latin typeface="Calibri"/>
                <a:ea typeface="Calibri"/>
                <a:cs typeface="Calibri"/>
                <a:sym typeface="Calibri"/>
              </a:rPr>
              <a:t> municipale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latin typeface="Calibri"/>
                <a:ea typeface="Calibri"/>
                <a:cs typeface="Calibri"/>
                <a:sym typeface="Calibri"/>
              </a:rPr>
              <a:t>școli</a:t>
            </a:r>
            <a:br>
              <a:rPr lang="en-US" sz="1800" b="1" dirty="0"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- 202</a:t>
            </a:r>
            <a:r>
              <a:rPr lang="ro-RO" sz="1800" b="1" dirty="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1800" b="1" dirty="0">
                <a:latin typeface="Calibri"/>
                <a:ea typeface="Calibri"/>
                <a:cs typeface="Calibri"/>
                <a:sym typeface="Calibri"/>
              </a:rPr>
              <a:t> -</a:t>
            </a:r>
            <a:endParaRPr sz="1800" b="1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63CC81-5ED6-485E-8EA7-DCA5FA7D2F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211" y="2302964"/>
            <a:ext cx="10307348" cy="43785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EFCDF71-BA7D-4D99-835B-DA59BE91691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01"/>
          <a:stretch/>
        </p:blipFill>
        <p:spPr>
          <a:xfrm>
            <a:off x="7040881" y="1068015"/>
            <a:ext cx="4026310" cy="111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98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1113dd5296d_0_92"/>
          <p:cNvSpPr/>
          <p:nvPr/>
        </p:nvSpPr>
        <p:spPr>
          <a:xfrm>
            <a:off x="2837050" y="19217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g1113dd5296d_0_92"/>
          <p:cNvSpPr txBox="1"/>
          <p:nvPr/>
        </p:nvSpPr>
        <p:spPr>
          <a:xfrm>
            <a:off x="2837050" y="328857"/>
            <a:ext cx="67035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ro-RO" sz="1800" b="1" dirty="0">
                <a:solidFill>
                  <a:sysClr val="windowText" lastClr="000000"/>
                </a:solidFill>
              </a:rPr>
              <a:t>Numărul instituțiilor</a:t>
            </a:r>
            <a:r>
              <a:rPr lang="ro-RO" sz="1800" b="1" baseline="0" dirty="0">
                <a:solidFill>
                  <a:sysClr val="windowText" lastClr="000000"/>
                </a:solidFill>
              </a:rPr>
              <a:t> care au transmis date</a:t>
            </a:r>
            <a:endParaRPr lang="en-US" sz="1800" b="1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9CC41EAB-0390-42EB-910D-6248210DEC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3559034"/>
              </p:ext>
            </p:extLst>
          </p:nvPr>
        </p:nvGraphicFramePr>
        <p:xfrm>
          <a:off x="4312976" y="1706579"/>
          <a:ext cx="7573973" cy="4263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4DBDFB46-7F00-43B0-B29A-597DF502D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051" y="1671183"/>
            <a:ext cx="3735026" cy="42635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113dd5296d_0_10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 rtl="0">
              <a:defRPr sz="1400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ro-RO" sz="1800" b="1" dirty="0">
                <a:solidFill>
                  <a:sysClr val="windowText" lastClr="000000"/>
                </a:solidFill>
              </a:rPr>
              <a:t>Număr de elevi ai instituțiilor care au transmis date</a:t>
            </a:r>
            <a:endParaRPr lang="en-US" sz="1800" b="1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AB79BF66-2439-4999-9028-4D12F4B8871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9276011"/>
              </p:ext>
            </p:extLst>
          </p:nvPr>
        </p:nvGraphicFramePr>
        <p:xfrm>
          <a:off x="4415957" y="1640021"/>
          <a:ext cx="7365054" cy="4368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402A591-90D5-43DB-B84E-CFF3519C22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102" y="1721696"/>
            <a:ext cx="3652862" cy="417765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113dd5296d_0_67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lang="ro-RO" sz="2000" b="1" i="0" u="none" strike="noStrike" cap="none" dirty="0">
                <a:solidFill>
                  <a:schemeClr val="tx1"/>
                </a:solidFill>
                <a:latin typeface="+mn-lt"/>
                <a:ea typeface="Calibri"/>
                <a:cs typeface="Calibri"/>
                <a:sym typeface="Calibri"/>
              </a:rPr>
              <a:t>Cantități deșeuri reciclabile 2021 - 2022</a:t>
            </a:r>
            <a:endParaRPr sz="2000" b="1" i="0" u="none" strike="noStrike" cap="none" dirty="0">
              <a:solidFill>
                <a:schemeClr val="tx1"/>
              </a:solidFill>
              <a:latin typeface="+mn-lt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AE9C1750-4867-45B3-9100-F99F28EB789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9412754"/>
              </p:ext>
            </p:extLst>
          </p:nvPr>
        </p:nvGraphicFramePr>
        <p:xfrm>
          <a:off x="246741" y="4022246"/>
          <a:ext cx="5741104" cy="27448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FFD034D0-5CD4-4D51-B2BD-3FB8B8A533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9922579"/>
              </p:ext>
            </p:extLst>
          </p:nvPr>
        </p:nvGraphicFramePr>
        <p:xfrm>
          <a:off x="273719" y="1040176"/>
          <a:ext cx="5662614" cy="2893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0663401-F6E4-4B60-A3E4-B8D5B9396C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0080" y="3933395"/>
            <a:ext cx="2347930" cy="28337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356C3F-30B6-42D1-AB59-A6BC0D5BC8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533" y="1094924"/>
            <a:ext cx="2257442" cy="283847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110dad3bfa_0_0"/>
          <p:cNvSpPr/>
          <p:nvPr/>
        </p:nvSpPr>
        <p:spPr>
          <a:xfrm>
            <a:off x="2837050" y="271825"/>
            <a:ext cx="6122100" cy="5079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g1110dad3bfa_0_0"/>
          <p:cNvSpPr txBox="1"/>
          <p:nvPr/>
        </p:nvSpPr>
        <p:spPr>
          <a:xfrm>
            <a:off x="2744250" y="271825"/>
            <a:ext cx="6703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dirty="0" err="1">
                <a:latin typeface="Calibri"/>
                <a:ea typeface="Calibri"/>
                <a:cs typeface="Calibri"/>
                <a:sym typeface="Calibri"/>
              </a:rPr>
              <a:t>Sinteză</a:t>
            </a:r>
            <a:r>
              <a:rPr lang="en-US" sz="21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 b="1" dirty="0" err="1">
                <a:latin typeface="Calibri"/>
                <a:ea typeface="Calibri"/>
                <a:cs typeface="Calibri"/>
                <a:sym typeface="Calibri"/>
              </a:rPr>
              <a:t>Cantități</a:t>
            </a:r>
            <a:endParaRPr sz="2100" b="1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1C37A5A3-57CE-4D87-95CB-882ECBE3713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3394690"/>
              </p:ext>
            </p:extLst>
          </p:nvPr>
        </p:nvGraphicFramePr>
        <p:xfrm>
          <a:off x="4417290" y="3170042"/>
          <a:ext cx="7162851" cy="3416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9CF4AC3-3D24-452F-9954-0FA8CD22A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807" y="1210496"/>
            <a:ext cx="7215240" cy="152877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113dd5296d_0_14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g1113dd5296d_0_141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Potențialul proiectului</a:t>
            </a:r>
            <a:endParaRPr sz="22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g1113dd5296d_0_141"/>
          <p:cNvSpPr txBox="1"/>
          <p:nvPr/>
        </p:nvSpPr>
        <p:spPr>
          <a:xfrm>
            <a:off x="1070350" y="1553450"/>
            <a:ext cx="9897300" cy="17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700"/>
              <a:buFont typeface="Calibri"/>
              <a:buChar char="-"/>
            </a:pPr>
            <a:r>
              <a:rPr lang="ro-RO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u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raportat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o-RO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pana în acest moment 79 de instituții</a:t>
            </a:r>
            <a:endParaRPr sz="1700" b="1" dirty="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700"/>
              <a:buFont typeface="Calibri"/>
              <a:buChar char="-"/>
            </a:pP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Cele </a:t>
            </a:r>
            <a:r>
              <a:rPr lang="ro-RO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79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instituții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au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predat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aproximativ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655</a:t>
            </a:r>
            <a:r>
              <a:rPr lang="ro-RO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de tone de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deșeu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reciclabil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700" b="1" dirty="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lvl="2" indent="-336550" algn="l" rtl="0"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700"/>
              <a:buFont typeface="Calibri"/>
              <a:buChar char="-"/>
            </a:pP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medie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7.16 tone/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instituție</a:t>
            </a:r>
            <a:endParaRPr sz="1700" b="1" dirty="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lvl="2" indent="-336550" algn="l" rtl="0"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700"/>
              <a:buFont typeface="Calibri"/>
              <a:buChar char="-"/>
            </a:pP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medie</a:t>
            </a:r>
            <a:r>
              <a:rPr lang="en-US" sz="1700" b="1" dirty="0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 10.36 kg/</a:t>
            </a:r>
            <a:r>
              <a:rPr lang="en-US" sz="1700" b="1" dirty="0" err="1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elev</a:t>
            </a:r>
            <a:endParaRPr sz="1700" b="1" dirty="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g1113dd5296d_0_141"/>
          <p:cNvSpPr/>
          <p:nvPr/>
        </p:nvSpPr>
        <p:spPr>
          <a:xfrm>
            <a:off x="772325" y="3355050"/>
            <a:ext cx="10303800" cy="30801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g1113dd5296d_0_141"/>
          <p:cNvSpPr txBox="1"/>
          <p:nvPr/>
        </p:nvSpPr>
        <p:spPr>
          <a:xfrm>
            <a:off x="1165900" y="3462050"/>
            <a:ext cx="92994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SzPts val="1600"/>
              <a:buFont typeface="Calibri"/>
              <a:buChar char="-"/>
            </a:pPr>
            <a:r>
              <a:rPr lang="en-US" sz="1600" b="1" dirty="0" err="1">
                <a:latin typeface="Calibri"/>
                <a:ea typeface="Calibri"/>
                <a:cs typeface="Calibri"/>
                <a:sym typeface="Calibri"/>
              </a:rPr>
              <a:t>Dacă</a:t>
            </a:r>
            <a:r>
              <a:rPr lang="en-US" sz="1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latin typeface="Calibri"/>
                <a:ea typeface="Calibri"/>
                <a:cs typeface="Calibri"/>
                <a:sym typeface="Calibri"/>
              </a:rPr>
              <a:t>ar</a:t>
            </a:r>
            <a:r>
              <a:rPr lang="en-US" sz="1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latin typeface="Calibri"/>
                <a:ea typeface="Calibri"/>
                <a:cs typeface="Calibri"/>
                <a:sym typeface="Calibri"/>
              </a:rPr>
              <a:t>raporta</a:t>
            </a:r>
            <a:r>
              <a:rPr lang="en-US" sz="1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latin typeface="Calibri"/>
                <a:ea typeface="Calibri"/>
                <a:cs typeface="Calibri"/>
                <a:sym typeface="Calibri"/>
              </a:rPr>
              <a:t>toate</a:t>
            </a:r>
            <a:r>
              <a:rPr lang="en-US" sz="1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latin typeface="Calibri"/>
                <a:ea typeface="Calibri"/>
                <a:cs typeface="Calibri"/>
                <a:sym typeface="Calibri"/>
              </a:rPr>
              <a:t>instituțiile</a:t>
            </a:r>
            <a:r>
              <a:rPr lang="en-US" sz="1600" b="1" dirty="0">
                <a:latin typeface="Calibri"/>
                <a:ea typeface="Calibri"/>
                <a:cs typeface="Calibri"/>
                <a:sym typeface="Calibri"/>
              </a:rPr>
              <a:t> =&gt; </a:t>
            </a:r>
            <a:r>
              <a:rPr lang="ro-RO" sz="1600" b="1" dirty="0">
                <a:latin typeface="Calibri"/>
                <a:ea typeface="Calibri"/>
                <a:cs typeface="Calibri"/>
                <a:sym typeface="Calibri"/>
              </a:rPr>
              <a:t>1000</a:t>
            </a:r>
            <a:r>
              <a:rPr lang="en-US" sz="1600" b="1" dirty="0">
                <a:latin typeface="Calibri"/>
                <a:ea typeface="Calibri"/>
                <a:cs typeface="Calibri"/>
                <a:sym typeface="Calibri"/>
              </a:rPr>
              <a:t>*7.17 tone = 7170 tone 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=&gt; 6515 tone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plus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Dacă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fiecare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instituție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sorta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deșeurile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bine cu 50%  =&gt;</a:t>
            </a:r>
            <a:r>
              <a:rPr lang="en-US" sz="16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6515</a:t>
            </a:r>
            <a:r>
              <a:rPr lang="en-US" sz="16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tone * 150% =&gt;  9772.5 tone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plus 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g1113dd5296d_0_141"/>
          <p:cNvSpPr txBox="1"/>
          <p:nvPr/>
        </p:nvSpPr>
        <p:spPr>
          <a:xfrm>
            <a:off x="1165900" y="4385450"/>
            <a:ext cx="9061800" cy="17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POTENȚIAL: 9772.5 tone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plus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reciclate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=&gt; 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Economii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financiare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pentru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bugetul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local: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1148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80 lei/t (OUG  Nr. 196/2005, Art. 9.1.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lit.c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*)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1148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 lei/t  (OUG  Nr. 196/2005, Art. 9.1. </a:t>
            </a:r>
            <a:r>
              <a:rPr lang="en-US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lit.p</a:t>
            </a:r>
            <a:r>
              <a:rPr lang="en-US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**)  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7724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7724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</a:t>
            </a:r>
            <a:r>
              <a:rPr lang="en-US" sz="12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contribuția</a:t>
            </a: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pentru</a:t>
            </a: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economia</a:t>
            </a: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circulară</a:t>
            </a:r>
            <a:endParaRPr sz="12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**</a:t>
            </a:r>
            <a:r>
              <a:rPr lang="en-US" sz="12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reducerea</a:t>
            </a: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cantităților</a:t>
            </a:r>
            <a:r>
              <a:rPr lang="en-US" sz="1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depozitate</a:t>
            </a:r>
            <a:endParaRPr sz="12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200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g1113dd5296d_0_1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040" y="383619"/>
            <a:ext cx="11277601" cy="6090762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g1113dd5296d_0_159"/>
          <p:cNvSpPr/>
          <p:nvPr/>
        </p:nvSpPr>
        <p:spPr>
          <a:xfrm>
            <a:off x="2584089" y="2443641"/>
            <a:ext cx="7003500" cy="19707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g1113dd5296d_0_159"/>
          <p:cNvSpPr/>
          <p:nvPr/>
        </p:nvSpPr>
        <p:spPr>
          <a:xfrm>
            <a:off x="3130047" y="4136791"/>
            <a:ext cx="5911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g1113dd5296d_0_159"/>
          <p:cNvSpPr txBox="1"/>
          <p:nvPr/>
        </p:nvSpPr>
        <p:spPr>
          <a:xfrm>
            <a:off x="2584050" y="2962850"/>
            <a:ext cx="70035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>
                <a:latin typeface="Calibri"/>
                <a:ea typeface="Calibri"/>
                <a:cs typeface="Calibri"/>
                <a:sym typeface="Calibri"/>
              </a:rPr>
              <a:t>Vă mulțumim!</a:t>
            </a:r>
            <a:endParaRPr sz="33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g1113dd5296d_0_159"/>
          <p:cNvSpPr txBox="1"/>
          <p:nvPr/>
        </p:nvSpPr>
        <p:spPr>
          <a:xfrm>
            <a:off x="9491450" y="5997375"/>
            <a:ext cx="2233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ASAP &amp; ECOTECA</a:t>
            </a:r>
            <a:endParaRPr sz="19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378</Words>
  <Application>Microsoft Office PowerPoint</Application>
  <PresentationFormat>Widescreen</PresentationFormat>
  <Paragraphs>66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Raul Pop</dc:creator>
  <cp:lastModifiedBy>PC</cp:lastModifiedBy>
  <cp:revision>5</cp:revision>
  <dcterms:created xsi:type="dcterms:W3CDTF">2022-01-26T10:52:11Z</dcterms:created>
  <dcterms:modified xsi:type="dcterms:W3CDTF">2022-03-16T08:19:45Z</dcterms:modified>
</cp:coreProperties>
</file>