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26" roundtripDataSignature="AMtx7mgqYCUOk6v7UeEIxmOqEx5apzQPD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EA82784-BBC8-4791-9CA4-B844EC35323C}">
  <a:tblStyle styleId="{5EA82784-BBC8-4791-9CA4-B844EC35323C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customschemas.google.com/relationships/presentationmetadata" Target="metadata"/><Relationship Id="rId25" Type="http://schemas.openxmlformats.org/officeDocument/2006/relationships/slide" Target="slides/slide20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113dd5296d_0_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" name="Google Shape;98;g1113dd5296d_0_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9" name="Google Shape;99;g1113dd5296d_0_2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113dd5296d_0_1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g1113dd5296d_0_1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9" name="Google Shape;109;g1113dd5296d_0_13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1113dd5296d_0_10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" name="Google Shape;122;g1113dd5296d_0_10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3" name="Google Shape;123;g1113dd5296d_0_10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1113dd5296d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" name="Google Shape;134;g1113dd5296d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5" name="Google Shape;135;g1113dd5296d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123b2dae3ce_0_10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" name="Google Shape;149;g123b2dae3ce_0_10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0" name="Google Shape;150;g123b2dae3ce_0_10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240e9bc0ce_1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" name="Google Shape;159;g1240e9bc0ce_1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0" name="Google Shape;160;g1240e9bc0ce_1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8" name="Google Shape;168;p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9" name="Google Shape;169;p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1113dd5296d_0_9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7" name="Google Shape;177;g1113dd5296d_0_9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8" name="Google Shape;178;g1113dd5296d_0_9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1113dd5296d_0_10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" name="Google Shape;187;g1113dd5296d_0_10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8" name="Google Shape;188;g1113dd5296d_0_10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123b2dae3ce_0_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" name="Google Shape;196;g123b2dae3ce_0_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7" name="Google Shape;197;g123b2dae3ce_0_3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1113dd5296d_0_6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" name="Google Shape;207;g1113dd5296d_0_6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8" name="Google Shape;208;g1113dd5296d_0_6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1110dad3bfa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8" name="Google Shape;218;g1110dad3bfa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9" name="Google Shape;219;g1110dad3bfa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21b3ec9515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" name="Google Shape;228;g121b3ec9515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9" name="Google Shape;229;g121b3ec9515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1240e9bc0ce_1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9" name="Google Shape;239;g1240e9bc0ce_1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0" name="Google Shape;240;g1240e9bc0ce_1_1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1113dd5296d_0_1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" name="Google Shape;249;g1113dd5296d_0_14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0" name="Google Shape;250;g1113dd5296d_0_14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123b2dae3ce_0_7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9" name="Google Shape;259;g123b2dae3ce_0_7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0" name="Google Shape;260;g123b2dae3ce_0_7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123b2dae3ce_0_9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0" name="Google Shape;270;g123b2dae3ce_0_9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1" name="Google Shape;271;g123b2dae3ce_0_9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1240e9bc0b3_0_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1" name="Google Shape;281;g1240e9bc0b3_0_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2" name="Google Shape;282;g1240e9bc0b3_0_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1113dd5296d_0_15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0" name="Google Shape;290;g1113dd5296d_0_15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1" name="Google Shape;291;g1113dd5296d_0_15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showMasterSp="0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7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7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4" name="Google Shape;24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8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showMasterSp="0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9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9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showMasterSp="0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0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0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0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showMasterSp="0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13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4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showMasterSp="0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5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showMasterSp="0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6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>
    <mc:Choice Requires="p14">
      <p:transition p14:dur="0">
        <p14:flip dir="l"/>
      </p:transition>
    </mc:Choice>
    <mc:Fallback>
      <p:transition>
        <p:fade/>
      </p:transition>
    </mc:Fallback>
  </mc:AlternateConten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4.jpg"/><Relationship Id="rId4" Type="http://schemas.openxmlformats.org/officeDocument/2006/relationships/image" Target="../media/image12.png"/><Relationship Id="rId5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Relationship Id="rId4" Type="http://schemas.openxmlformats.org/officeDocument/2006/relationships/image" Target="../media/image37.png"/><Relationship Id="rId5" Type="http://schemas.openxmlformats.org/officeDocument/2006/relationships/image" Target="../media/image39.png"/><Relationship Id="rId6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9.png"/><Relationship Id="rId4" Type="http://schemas.openxmlformats.org/officeDocument/2006/relationships/image" Target="../media/image38.png"/><Relationship Id="rId9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6.png"/><Relationship Id="rId7" Type="http://schemas.openxmlformats.org/officeDocument/2006/relationships/image" Target="../media/image5.png"/><Relationship Id="rId8" Type="http://schemas.openxmlformats.org/officeDocument/2006/relationships/image" Target="../media/image3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Relationship Id="rId4" Type="http://schemas.openxmlformats.org/officeDocument/2006/relationships/image" Target="../media/image1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0.png"/><Relationship Id="rId4" Type="http://schemas.openxmlformats.org/officeDocument/2006/relationships/image" Target="../media/image16.png"/><Relationship Id="rId5" Type="http://schemas.openxmlformats.org/officeDocument/2006/relationships/image" Target="../media/image22.png"/><Relationship Id="rId6" Type="http://schemas.openxmlformats.org/officeDocument/2006/relationships/image" Target="../media/image2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5.png"/><Relationship Id="rId4" Type="http://schemas.openxmlformats.org/officeDocument/2006/relationships/image" Target="../media/image26.png"/><Relationship Id="rId5" Type="http://schemas.openxmlformats.org/officeDocument/2006/relationships/image" Target="../media/image30.png"/><Relationship Id="rId6" Type="http://schemas.openxmlformats.org/officeDocument/2006/relationships/image" Target="../media/image2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1.png"/><Relationship Id="rId4" Type="http://schemas.openxmlformats.org/officeDocument/2006/relationships/image" Target="../media/image3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9.png"/><Relationship Id="rId4" Type="http://schemas.openxmlformats.org/officeDocument/2006/relationships/image" Target="../media/image28.png"/><Relationship Id="rId5" Type="http://schemas.openxmlformats.org/officeDocument/2006/relationships/image" Target="../media/image2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7.png"/><Relationship Id="rId4" Type="http://schemas.openxmlformats.org/officeDocument/2006/relationships/image" Target="../media/image3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0.jpg"/><Relationship Id="rId4" Type="http://schemas.openxmlformats.org/officeDocument/2006/relationships/image" Target="../media/image41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hyperlink" Target="https://expertdeseuri.ro/intrebari-frecvente/intrebari-frecvente-ajutor-scoli/" TargetMode="External"/><Relationship Id="rId4" Type="http://schemas.openxmlformats.org/officeDocument/2006/relationships/hyperlink" Target="https://bit.ly/intrebASAP" TargetMode="Externa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solidFill>
          <a:srgbClr val="FFF200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1484" y="335357"/>
            <a:ext cx="11277601" cy="6090762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2"/>
          <p:cNvSpPr/>
          <p:nvPr/>
        </p:nvSpPr>
        <p:spPr>
          <a:xfrm>
            <a:off x="2584089" y="2067450"/>
            <a:ext cx="7003500" cy="27231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2"/>
          <p:cNvSpPr/>
          <p:nvPr/>
        </p:nvSpPr>
        <p:spPr>
          <a:xfrm>
            <a:off x="3130047" y="4136791"/>
            <a:ext cx="591158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2"/>
          <p:cNvSpPr txBox="1"/>
          <p:nvPr/>
        </p:nvSpPr>
        <p:spPr>
          <a:xfrm>
            <a:off x="2584089" y="2067450"/>
            <a:ext cx="7003500" cy="3016180"/>
          </a:xfrm>
          <a:prstGeom prst="rect">
            <a:avLst/>
          </a:prstGeom>
          <a:noFill/>
          <a:ln>
            <a:noFill/>
          </a:ln>
          <a:effectLst>
            <a:reflection blurRad="0" dir="5400000" dist="38100" endA="0" fadeDir="5400012" kx="0" rotWithShape="0" algn="bl" stA="0" stPos="0" sy="-100000" ky="0"/>
          </a:effectLst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1" i="0" lang="en-US" sz="31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colectării deșeurilor</a:t>
            </a:r>
            <a:br>
              <a:rPr b="1" i="0" lang="en-US" sz="31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31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din instituțiile de învățământ </a:t>
            </a:r>
            <a:endParaRPr b="1" i="0" sz="3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1" i="0" lang="en-US" sz="31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Proiectul ASAP</a:t>
            </a:r>
            <a:endParaRPr b="1" i="0" sz="3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t/>
            </a:r>
            <a:endParaRPr b="1" i="0" sz="3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275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Calibri"/>
              <a:buChar char="-"/>
            </a:pPr>
            <a:r>
              <a:rPr b="1" i="0" lang="en-US" sz="29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Analiză preliminară -</a:t>
            </a:r>
            <a:endParaRPr b="1" i="0" sz="29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t/>
            </a:r>
            <a:endParaRPr b="1" i="0" sz="3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"/>
          <p:cNvSpPr txBox="1"/>
          <p:nvPr/>
        </p:nvSpPr>
        <p:spPr>
          <a:xfrm>
            <a:off x="9491450" y="5997375"/>
            <a:ext cx="2233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ASAP &amp; ECOTECA</a:t>
            </a:r>
            <a:endParaRPr b="0" i="0" sz="1900" u="none" cap="none" strike="noStrike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2"/>
          <p:cNvSpPr txBox="1"/>
          <p:nvPr/>
        </p:nvSpPr>
        <p:spPr>
          <a:xfrm>
            <a:off x="0" y="6474375"/>
            <a:ext cx="1968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Aprilie </a:t>
            </a:r>
            <a:r>
              <a:rPr b="0" i="0" lang="en-US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2022</a:t>
            </a:r>
            <a:endParaRPr b="0" i="0" sz="1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" name="Google Shape;101;g1113dd5296d_0_28"/>
          <p:cNvGraphicFramePr/>
          <p:nvPr/>
        </p:nvGraphicFramePr>
        <p:xfrm>
          <a:off x="1018265" y="353955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{5EA82784-BBC8-4791-9CA4-B844EC35323C}</a:tableStyleId>
              </a:tblPr>
              <a:tblGrid>
                <a:gridCol w="4740600"/>
                <a:gridCol w="4740600"/>
              </a:tblGrid>
              <a:tr h="6303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Instituții de învățământ </a:t>
                      </a:r>
                      <a:endParaRPr b="1" sz="2000" u="none" cap="none" strike="noStrik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Nr. Instituții care au transmis date</a:t>
                      </a:r>
                      <a:endParaRPr b="1" sz="2000" u="none" cap="none" strike="noStrik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01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b="0" lang="en-US" sz="2000" u="none" cap="none" strike="noStrik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Licee / Colegii Naționale </a:t>
                      </a:r>
                      <a:endParaRPr b="0" sz="2000" u="none" cap="none" strike="noStrik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b="0" lang="en-US" sz="2000" u="none" cap="none" strike="noStrik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r>
                        <a:rPr lang="en-US" sz="200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3/31</a:t>
                      </a:r>
                      <a:endParaRPr b="0" sz="2000" u="none" cap="none" strike="noStrik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032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b="0" lang="en-US" sz="2000" u="none" cap="none" strike="noStrik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Școli Gimnaziale/ Centre școlare</a:t>
                      </a:r>
                      <a:endParaRPr b="0" sz="2000" u="none" cap="none" strike="noStrik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82/2</a:t>
                      </a:r>
                      <a:endParaRPr b="0" sz="2000" u="none" cap="none" strike="noStrik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01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b="0" lang="en-US" sz="2000" u="none" cap="none" strike="noStrik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Gradinițe</a:t>
                      </a:r>
                      <a:endParaRPr b="0" sz="2000" u="none" cap="none" strike="noStrik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16</a:t>
                      </a:r>
                      <a:endParaRPr b="0" sz="2000" u="none" cap="none" strike="noStrik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01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b="1" lang="en-US" sz="2000" u="none" cap="none" strike="noStrik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</a:t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b="1" lang="en-US" sz="200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174</a:t>
                      </a:r>
                      <a:endParaRPr b="1" sz="2000" u="none" cap="none" strike="noStrik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02" name="Google Shape;102;g1113dd5296d_0_28"/>
          <p:cNvSpPr txBox="1"/>
          <p:nvPr/>
        </p:nvSpPr>
        <p:spPr>
          <a:xfrm>
            <a:off x="270447" y="1260925"/>
            <a:ext cx="11248200" cy="2068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 În cadrul campaniei ASAP privind colectarea separată a deșeurilor în instituțiile de învățământ din România, au fost solicitate date privind predările de deșeuri către colectori.</a:t>
            </a:r>
            <a:endParaRPr b="0" i="0" sz="2200" u="none" cap="none" strike="noStrik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sz="2200">
              <a:solidFill>
                <a:srgbClr val="FFF200"/>
              </a:solidFill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Până acum am primit date din 1</a:t>
            </a:r>
            <a:r>
              <a:rPr lang="en-US" sz="2200">
                <a:solidFill>
                  <a:srgbClr val="FFF200"/>
                </a:solidFill>
              </a:rPr>
              <a:t>7</a:t>
            </a:r>
            <a:r>
              <a:rPr b="0" i="0" lang="en-US" sz="2200" u="none" cap="none" strike="noStrik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 localități (14 Jude</a:t>
            </a:r>
            <a:r>
              <a:rPr lang="en-US" sz="2200">
                <a:solidFill>
                  <a:srgbClr val="FFF200"/>
                </a:solidFill>
              </a:rPr>
              <a:t>ț</a:t>
            </a:r>
            <a:r>
              <a:rPr b="0" i="0" lang="en-US" sz="2200" u="none" cap="none" strike="noStrik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e)</a:t>
            </a:r>
            <a:endParaRPr sz="2200">
              <a:solidFill>
                <a:srgbClr val="FFF200"/>
              </a:solidFill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1400" u="none" cap="none" strike="noStrik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 (Alba Iulia, Alexandria, Arad, Bistrita, Braila, Brasov, Iasi, Consta</a:t>
            </a:r>
            <a:r>
              <a:rPr lang="en-US">
                <a:solidFill>
                  <a:srgbClr val="FFF200"/>
                </a:solidFill>
              </a:rPr>
              <a:t>nta, Iasi,</a:t>
            </a:r>
            <a:r>
              <a:rPr b="0" i="0" lang="en-US" sz="1400" u="none" cap="none" strike="noStrik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 Ploiesti, Ramnicu Valcea, București - Sector 1, București - Sector 2, </a:t>
            </a:r>
            <a:r>
              <a:rPr lang="en-US">
                <a:solidFill>
                  <a:srgbClr val="FFF200"/>
                </a:solidFill>
              </a:rPr>
              <a:t>București - Sector 3, București - Sector 6, </a:t>
            </a:r>
            <a:r>
              <a:rPr b="0" i="0" lang="en-US" sz="1400" u="none" cap="none" strike="noStrik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Sibiu, Slobozia, Zalau)</a:t>
            </a:r>
            <a:endParaRPr b="0" i="0" sz="2200" u="none" cap="none" strike="noStrik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g1113dd5296d_0_28"/>
          <p:cNvSpPr/>
          <p:nvPr/>
        </p:nvSpPr>
        <p:spPr>
          <a:xfrm>
            <a:off x="3781212" y="329429"/>
            <a:ext cx="4629600" cy="8262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\Ce</a:t>
            </a:r>
            <a:endParaRPr b="0" i="0" sz="1400" u="none" cap="none" strike="noStrik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g1113dd5296d_0_28"/>
          <p:cNvSpPr txBox="1"/>
          <p:nvPr/>
        </p:nvSpPr>
        <p:spPr>
          <a:xfrm>
            <a:off x="4596000" y="434725"/>
            <a:ext cx="300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Date solicitate:</a:t>
            </a:r>
            <a:endParaRPr b="1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g1113dd5296d_0_2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g1113dd5296d_0_132"/>
          <p:cNvPicPr preferRelativeResize="0"/>
          <p:nvPr/>
        </p:nvPicPr>
        <p:blipFill rotWithShape="1">
          <a:blip r:embed="rId3">
            <a:alphaModFix/>
          </a:blip>
          <a:srcRect b="0" l="0" r="0" t="-5429"/>
          <a:stretch/>
        </p:blipFill>
        <p:spPr>
          <a:xfrm>
            <a:off x="2174120" y="4193300"/>
            <a:ext cx="8936830" cy="2565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g1113dd5296d_0_132"/>
          <p:cNvSpPr txBox="1"/>
          <p:nvPr/>
        </p:nvSpPr>
        <p:spPr>
          <a:xfrm rot="1184690">
            <a:off x="10495092" y="262706"/>
            <a:ext cx="1651710" cy="553987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49803"/>
              </a:srgbClr>
            </a:outerShdw>
          </a:effectLst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rgbClr val="000000"/>
                </a:solidFill>
                <a:highlight>
                  <a:srgbClr val="FFF200"/>
                </a:highlight>
                <a:latin typeface="Calibri"/>
                <a:ea typeface="Calibri"/>
                <a:cs typeface="Calibri"/>
                <a:sym typeface="Calibri"/>
              </a:rPr>
              <a:t>EXEMPLU </a:t>
            </a:r>
            <a:endParaRPr b="1" i="0" sz="2400" u="none" cap="none" strike="noStrike">
              <a:solidFill>
                <a:srgbClr val="000000"/>
              </a:solidFill>
              <a:highlight>
                <a:srgbClr val="FFF2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3" name="Google Shape;113;g1113dd5296d_0_1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41250" y="2255100"/>
            <a:ext cx="9165575" cy="20307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4" name="Google Shape;114;g1113dd5296d_0_132"/>
          <p:cNvCxnSpPr/>
          <p:nvPr/>
        </p:nvCxnSpPr>
        <p:spPr>
          <a:xfrm>
            <a:off x="4073900" y="3204375"/>
            <a:ext cx="43077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115" name="Google Shape;115;g1113dd5296d_0_1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3050" y="67500"/>
            <a:ext cx="5652793" cy="2147950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g1113dd5296d_0_132"/>
          <p:cNvSpPr/>
          <p:nvPr/>
        </p:nvSpPr>
        <p:spPr>
          <a:xfrm>
            <a:off x="5087350" y="1612100"/>
            <a:ext cx="237900" cy="1188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chemeClr val="dk1"/>
              </a:highlight>
            </a:endParaRPr>
          </a:p>
        </p:txBody>
      </p:sp>
      <p:sp>
        <p:nvSpPr>
          <p:cNvPr id="117" name="Google Shape;117;g1113dd5296d_0_132"/>
          <p:cNvSpPr/>
          <p:nvPr/>
        </p:nvSpPr>
        <p:spPr>
          <a:xfrm>
            <a:off x="2174125" y="1916075"/>
            <a:ext cx="237900" cy="1188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chemeClr val="dk1"/>
              </a:highlight>
            </a:endParaRPr>
          </a:p>
        </p:txBody>
      </p:sp>
      <p:sp>
        <p:nvSpPr>
          <p:cNvPr id="118" name="Google Shape;118;g1113dd5296d_0_132"/>
          <p:cNvSpPr/>
          <p:nvPr/>
        </p:nvSpPr>
        <p:spPr>
          <a:xfrm>
            <a:off x="6016850" y="3997650"/>
            <a:ext cx="421800" cy="1188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chemeClr val="dk1"/>
              </a:highlight>
            </a:endParaRPr>
          </a:p>
        </p:txBody>
      </p:sp>
      <p:sp>
        <p:nvSpPr>
          <p:cNvPr id="119" name="Google Shape;119;g1113dd5296d_0_13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113dd5296d_0_109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g1113dd5296d_0_109"/>
          <p:cNvSpPr txBox="1"/>
          <p:nvPr/>
        </p:nvSpPr>
        <p:spPr>
          <a:xfrm>
            <a:off x="2837050" y="216325"/>
            <a:ext cx="67035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Așa </a:t>
            </a:r>
            <a:r>
              <a:rPr b="1" lang="en-US" sz="3000">
                <a:latin typeface="Calibri"/>
                <a:ea typeface="Calibri"/>
                <a:cs typeface="Calibri"/>
                <a:sym typeface="Calibri"/>
              </a:rPr>
              <a:t>DA</a:t>
            </a:r>
            <a:r>
              <a:rPr b="1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!</a:t>
            </a:r>
            <a:endParaRPr b="1" i="0" sz="3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7" name="Google Shape;127;g1113dd5296d_0_1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9175" y="1372499"/>
            <a:ext cx="6703501" cy="762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g1113dd5296d_0_10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49350" y="2362800"/>
            <a:ext cx="5760402" cy="3993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g1113dd5296d_0_10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8100" y="2942400"/>
            <a:ext cx="4829227" cy="3477801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g1113dd5296d_0_10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31" name="Google Shape;131;g1113dd5296d_0_10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68100" y="1372497"/>
            <a:ext cx="2743199" cy="14542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1113dd5296d_0_0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g1113dd5296d_0_0"/>
          <p:cNvSpPr txBox="1"/>
          <p:nvPr/>
        </p:nvSpPr>
        <p:spPr>
          <a:xfrm>
            <a:off x="2837050" y="216325"/>
            <a:ext cx="67035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Așa </a:t>
            </a:r>
            <a:r>
              <a:rPr b="1" lang="en-US" sz="3000">
                <a:latin typeface="Calibri"/>
                <a:ea typeface="Calibri"/>
                <a:cs typeface="Calibri"/>
                <a:sym typeface="Calibri"/>
              </a:rPr>
              <a:t>NU</a:t>
            </a:r>
            <a:r>
              <a:rPr b="1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!</a:t>
            </a:r>
            <a:endParaRPr b="1" i="0" sz="3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9" name="Google Shape;139;g1113dd5296d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8625" y="1257662"/>
            <a:ext cx="5652425" cy="194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g1113dd5296d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75425" y="1187550"/>
            <a:ext cx="4508025" cy="30922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g1113dd5296d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14772" y="3369526"/>
            <a:ext cx="3150902" cy="1725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g1113dd5296d_0_0"/>
          <p:cNvPicPr preferRelativeResize="0"/>
          <p:nvPr/>
        </p:nvPicPr>
        <p:blipFill rotWithShape="1">
          <a:blip r:embed="rId6">
            <a:alphaModFix/>
          </a:blip>
          <a:srcRect b="19540" l="10036" r="18119" t="27619"/>
          <a:stretch/>
        </p:blipFill>
        <p:spPr>
          <a:xfrm>
            <a:off x="3867275" y="5240200"/>
            <a:ext cx="1466725" cy="41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g1113dd5296d_0_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969075" y="5804475"/>
            <a:ext cx="3706350" cy="788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g1113dd5296d_0_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975425" y="4370125"/>
            <a:ext cx="3965650" cy="215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g1113dd5296d_0_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07100" y="3593022"/>
            <a:ext cx="2461975" cy="30923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g1113dd5296d_0_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23b2dae3ce_0_103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g123b2dae3ce_0_103"/>
          <p:cNvSpPr txBox="1"/>
          <p:nvPr/>
        </p:nvSpPr>
        <p:spPr>
          <a:xfrm>
            <a:off x="2770800" y="322225"/>
            <a:ext cx="6650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Sugestii</a:t>
            </a:r>
            <a:endParaRPr b="1" i="0" sz="2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g123b2dae3ce_0_103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5" name="Google Shape;155;g123b2dae3ce_0_103"/>
          <p:cNvPicPr preferRelativeResize="0"/>
          <p:nvPr/>
        </p:nvPicPr>
        <p:blipFill rotWithShape="1">
          <a:blip r:embed="rId3">
            <a:alphaModFix/>
          </a:blip>
          <a:srcRect b="0" l="0" r="5979" t="0"/>
          <a:stretch/>
        </p:blipFill>
        <p:spPr>
          <a:xfrm>
            <a:off x="3512125" y="5297925"/>
            <a:ext cx="5686876" cy="148705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g123b2dae3ce_0_103"/>
          <p:cNvSpPr txBox="1"/>
          <p:nvPr/>
        </p:nvSpPr>
        <p:spPr>
          <a:xfrm>
            <a:off x="171450" y="1114425"/>
            <a:ext cx="12101400" cy="44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en-US" sz="18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Cele mai frecvente greșeli:</a:t>
            </a:r>
            <a:endParaRPr b="1" sz="18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conversia cantităților</a:t>
            </a:r>
            <a:endParaRPr sz="18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1800"/>
              <a:buFont typeface="Calibri"/>
              <a:buChar char="-"/>
            </a:pPr>
            <a:r>
              <a:rPr lang="en-US" sz="18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bonuri fără cantități sau fără tip de deșeu</a:t>
            </a:r>
            <a:endParaRPr sz="18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Sugestii: </a:t>
            </a:r>
            <a:r>
              <a:rPr lang="en-US" sz="20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Pentru a eficientiza munca personalului care se ocupă de introducerea datelor în aplicația de raportare, vă rugăm dacă este posibil: </a:t>
            </a:r>
            <a:endParaRPr sz="20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să centralizați bonurile primite pentru predarea deșeurilor într-un document de tip excel EDITABIL (conform formatului de tabel trimis)</a:t>
            </a:r>
            <a:endParaRPr sz="20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să verificati cu atentie bonurile primite în momentul predării deșeurilor (acestea trebuie să conțină obligatoriu data predării, tipul de deșeu, cantitatea predata, capacitatea pubelelor/sacilor (ex. 240 l, 1100 l, 60 l)</a:t>
            </a:r>
            <a:endParaRPr sz="20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bonurile scanate să fie transmise în același document pdf</a:t>
            </a:r>
            <a:endParaRPr sz="20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să urmăriți ca facturile/bonurile de confirmare colectare să fie scanate CLAR</a:t>
            </a:r>
            <a:endParaRPr sz="20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55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2000"/>
              <a:buFont typeface="Calibri"/>
              <a:buChar char="-"/>
            </a:pPr>
            <a:r>
              <a:rPr lang="en-US" sz="20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să realizați conversiile conform imaginii de mai jos</a:t>
            </a:r>
            <a:endParaRPr sz="20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240e9bc0ce_1_0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g1240e9bc0ce_1_0"/>
          <p:cNvSpPr txBox="1"/>
          <p:nvPr/>
        </p:nvSpPr>
        <p:spPr>
          <a:xfrm>
            <a:off x="2837050" y="216325"/>
            <a:ext cx="6703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Date privind colectarea deșeurilor municipale în școli</a:t>
            </a:r>
            <a:br>
              <a:rPr b="1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b="1" lang="en-US" sz="1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2022 -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g1240e9bc0ce_1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07625"/>
            <a:ext cx="11546081" cy="5248724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g1240e9bc0ce_1_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"/>
          <p:cNvSpPr txBox="1"/>
          <p:nvPr/>
        </p:nvSpPr>
        <p:spPr>
          <a:xfrm>
            <a:off x="2837050" y="216325"/>
            <a:ext cx="6703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Date privind colectarea deșeurilor municipale în școli</a:t>
            </a:r>
            <a:br>
              <a:rPr b="1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- 2022 -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3" name="Google Shape;173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07625"/>
            <a:ext cx="11607951" cy="5310874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113dd5296d_0_92"/>
          <p:cNvSpPr/>
          <p:nvPr/>
        </p:nvSpPr>
        <p:spPr>
          <a:xfrm>
            <a:off x="2837050" y="19217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g1113dd5296d_0_92"/>
          <p:cNvSpPr txBox="1"/>
          <p:nvPr/>
        </p:nvSpPr>
        <p:spPr>
          <a:xfrm>
            <a:off x="2837050" y="328857"/>
            <a:ext cx="6703500" cy="4616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Numărul instituțiilor care au transmis date</a:t>
            </a:r>
            <a:endParaRPr b="1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2" name="Google Shape;182;g1113dd5296d_0_9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60150" y="1728763"/>
            <a:ext cx="7379500" cy="38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g1113dd5296d_0_9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475" y="1172075"/>
            <a:ext cx="3996779" cy="4970088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g1113dd5296d_0_9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1113dd5296d_0_10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Număr de elevi ai instituțiilor care au transmis date</a:t>
            </a:r>
            <a:endParaRPr b="1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1" name="Google Shape;191;g1113dd5296d_0_10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26175" y="1885425"/>
            <a:ext cx="7480824" cy="376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g1113dd5296d_0_10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750" y="1166038"/>
            <a:ext cx="3521075" cy="52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g1113dd5296d_0_10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123b2dae3ce_0_33"/>
          <p:cNvSpPr/>
          <p:nvPr/>
        </p:nvSpPr>
        <p:spPr>
          <a:xfrm>
            <a:off x="2837050" y="216325"/>
            <a:ext cx="6703500" cy="6558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Cantități deșeuri 2021 - 2022</a:t>
            </a:r>
            <a:endParaRPr b="1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g123b2dae3ce_0_33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01" name="Google Shape;201;g123b2dae3ce_0_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3125" y="872125"/>
            <a:ext cx="4881649" cy="2855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g123b2dae3ce_0_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3125" y="3866550"/>
            <a:ext cx="4881649" cy="2934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g123b2dae3ce_0_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093525" y="3663950"/>
            <a:ext cx="2609701" cy="3136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g123b2dae3ce_0_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404300" y="872125"/>
            <a:ext cx="2609700" cy="3151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1113dd5296d_0_67"/>
          <p:cNvSpPr/>
          <p:nvPr/>
        </p:nvSpPr>
        <p:spPr>
          <a:xfrm>
            <a:off x="2837050" y="216325"/>
            <a:ext cx="6703500" cy="6558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Cantități deșeuri reciclabile 2021 - 2022</a:t>
            </a:r>
            <a:endParaRPr b="1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g1113dd5296d_0_6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12" name="Google Shape;212;g1113dd5296d_0_67"/>
          <p:cNvPicPr preferRelativeResize="0"/>
          <p:nvPr/>
        </p:nvPicPr>
        <p:blipFill rotWithShape="1">
          <a:blip r:embed="rId3">
            <a:alphaModFix/>
          </a:blip>
          <a:srcRect b="0" l="0" r="2742" t="0"/>
          <a:stretch/>
        </p:blipFill>
        <p:spPr>
          <a:xfrm>
            <a:off x="8321525" y="3673450"/>
            <a:ext cx="2543624" cy="3124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g1113dd5296d_0_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98725" y="923263"/>
            <a:ext cx="2411016" cy="2915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g1113dd5296d_0_6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1925" y="1024525"/>
            <a:ext cx="4595019" cy="276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g1113dd5296d_0_6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87875" y="3938825"/>
            <a:ext cx="4603131" cy="2766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1110dad3bfa_0_0"/>
          <p:cNvSpPr/>
          <p:nvPr/>
        </p:nvSpPr>
        <p:spPr>
          <a:xfrm>
            <a:off x="2837050" y="271825"/>
            <a:ext cx="6122100" cy="5079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g1110dad3bfa_0_0"/>
          <p:cNvSpPr txBox="1"/>
          <p:nvPr/>
        </p:nvSpPr>
        <p:spPr>
          <a:xfrm>
            <a:off x="2744250" y="271825"/>
            <a:ext cx="6703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1" i="0" lang="en-US" sz="21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Sinteză Cantități</a:t>
            </a:r>
            <a:endParaRPr b="1" i="0" sz="2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3" name="Google Shape;223;g1110dad3bfa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10900" y="2620525"/>
            <a:ext cx="7815201" cy="410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g1110dad3bfa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9550" y="839938"/>
            <a:ext cx="9490424" cy="1720375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g1110dad3bfa_0_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121b3ec9515_0_0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g121b3ec9515_0_0"/>
          <p:cNvSpPr txBox="1"/>
          <p:nvPr/>
        </p:nvSpPr>
        <p:spPr>
          <a:xfrm>
            <a:off x="2837050" y="216325"/>
            <a:ext cx="6703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Date privind colectarea deșeurilor municipale în școli</a:t>
            </a:r>
            <a:br>
              <a:rPr b="1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en-US" sz="1800">
                <a:latin typeface="Calibri"/>
                <a:ea typeface="Calibri"/>
                <a:cs typeface="Calibri"/>
                <a:sym typeface="Calibri"/>
              </a:rPr>
              <a:t>- EVOLUȚIE -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g121b3ec9515_0_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34" name="Google Shape;234;g121b3ec9515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03825" y="1288775"/>
            <a:ext cx="6119799" cy="18359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g121b3ec9515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072525"/>
            <a:ext cx="5661699" cy="2800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g121b3ec9515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01700" y="3462125"/>
            <a:ext cx="7121929" cy="3259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1240e9bc0ce_1_1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g1240e9bc0ce_1_11"/>
          <p:cNvSpPr txBox="1"/>
          <p:nvPr/>
        </p:nvSpPr>
        <p:spPr>
          <a:xfrm>
            <a:off x="2837050" y="216325"/>
            <a:ext cx="6703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Date privind colectarea deșeurilor municipale în școli</a:t>
            </a:r>
            <a:br>
              <a:rPr b="1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en-US" sz="1800">
                <a:latin typeface="Calibri"/>
                <a:ea typeface="Calibri"/>
                <a:cs typeface="Calibri"/>
                <a:sym typeface="Calibri"/>
              </a:rPr>
              <a:t>- EVOLUȚIE -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g1240e9bc0ce_1_1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45" name="Google Shape;245;g1240e9bc0ce_1_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37050" y="2440175"/>
            <a:ext cx="6855428" cy="412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g1240e9bc0ce_1_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186900"/>
            <a:ext cx="9129999" cy="795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1113dd5296d_0_14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g1113dd5296d_0_141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Potențialul proiectului</a:t>
            </a:r>
            <a:endParaRPr b="1" i="0" sz="2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g1113dd5296d_0_14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55" name="Google Shape;255;g1113dd5296d_0_141"/>
          <p:cNvSpPr/>
          <p:nvPr/>
        </p:nvSpPr>
        <p:spPr>
          <a:xfrm>
            <a:off x="908800" y="1304975"/>
            <a:ext cx="9616800" cy="4856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g1113dd5296d_0_141"/>
          <p:cNvSpPr txBox="1"/>
          <p:nvPr/>
        </p:nvSpPr>
        <p:spPr>
          <a:xfrm>
            <a:off x="1849775" y="1908475"/>
            <a:ext cx="8007600" cy="394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ACUM: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b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 raportat pana în acest moment 174 de instituții</a:t>
            </a:r>
            <a:endParaRPr b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b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Cele 174  instituții au predat aproximativ 1664  de tone de deșeu reciclabil </a:t>
            </a:r>
            <a:endParaRPr b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2" marL="1371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b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 medie 9.56 tone/instituție</a:t>
            </a:r>
            <a:endParaRPr b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2" marL="1371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b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 medie 13.31 kg/elev</a:t>
            </a:r>
            <a:endParaRPr b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LUNA TRECUTĂ: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b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 raportat pana în acest moment 79 de instituții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Cele 79 instituții au predat aproximativ 655  de tone de deșeu reciclabil </a:t>
            </a:r>
            <a:endParaRPr b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0" marL="1371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b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 medie 7.16 tone/instituție</a:t>
            </a:r>
            <a:endParaRPr b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17500" lvl="0" marL="1371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-"/>
            </a:pPr>
            <a:r>
              <a:rPr b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 medie 10.36 kg/elev</a:t>
            </a:r>
            <a:b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123b2dae3ce_0_78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g123b2dae3ce_0_78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Potențialul proiectului</a:t>
            </a:r>
            <a:endParaRPr b="1" i="0" sz="2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g123b2dae3ce_0_78"/>
          <p:cNvSpPr/>
          <p:nvPr/>
        </p:nvSpPr>
        <p:spPr>
          <a:xfrm>
            <a:off x="637275" y="1597600"/>
            <a:ext cx="10369800" cy="42828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g123b2dae3ce_0_78"/>
          <p:cNvSpPr txBox="1"/>
          <p:nvPr/>
        </p:nvSpPr>
        <p:spPr>
          <a:xfrm>
            <a:off x="1047100" y="2448663"/>
            <a:ext cx="92994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Char char="-"/>
            </a:pPr>
            <a:r>
              <a:rPr b="1" i="0" lang="en-US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Dacă ar raporta toate instituțiile =&gt; 1000*</a:t>
            </a:r>
            <a:r>
              <a:rPr b="1" lang="en-US" sz="1600">
                <a:latin typeface="Calibri"/>
                <a:ea typeface="Calibri"/>
                <a:cs typeface="Calibri"/>
                <a:sym typeface="Calibri"/>
              </a:rPr>
              <a:t>9.56 </a:t>
            </a:r>
            <a:r>
              <a:rPr b="1" i="0" lang="en-US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tone = </a:t>
            </a:r>
            <a:r>
              <a:rPr b="1" lang="en-US" sz="1600">
                <a:latin typeface="Calibri"/>
                <a:ea typeface="Calibri"/>
                <a:cs typeface="Calibri"/>
                <a:sym typeface="Calibri"/>
              </a:rPr>
              <a:t>9560</a:t>
            </a:r>
            <a:r>
              <a:rPr b="1" i="0" lang="en-US" sz="1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tone </a:t>
            </a:r>
            <a:r>
              <a:rPr b="1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=&gt; </a:t>
            </a:r>
            <a:r>
              <a:rPr b="1"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7896</a:t>
            </a:r>
            <a:r>
              <a:rPr b="1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tone în plus</a:t>
            </a:r>
            <a:endParaRPr b="1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-"/>
            </a:pPr>
            <a:r>
              <a:rPr b="1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Dacă fiecare instituție ar sorta deșeurile mai bine cu 50%  =&gt;</a:t>
            </a:r>
            <a:r>
              <a:rPr b="1" i="0" lang="en-US" sz="16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7896</a:t>
            </a:r>
            <a:r>
              <a:rPr b="1" i="0" lang="en-US" sz="16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tone * 150% =&gt;  </a:t>
            </a:r>
            <a:r>
              <a:rPr b="1"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11.844</a:t>
            </a:r>
            <a:r>
              <a:rPr b="1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tone în plus </a:t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g123b2dae3ce_0_78"/>
          <p:cNvSpPr txBox="1"/>
          <p:nvPr/>
        </p:nvSpPr>
        <p:spPr>
          <a:xfrm>
            <a:off x="1291275" y="3394400"/>
            <a:ext cx="9061800" cy="178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POTENȚIAL: 9772.5 tone în plus reciclate =&gt;  Economii financiare pentru bugetul local:</a:t>
            </a:r>
            <a:endParaRPr b="1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-"/>
            </a:pPr>
            <a:r>
              <a:rPr b="1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80 lei/t (OUG  Nr. 196/2005, Art. 9.1. lit.c*)</a:t>
            </a:r>
            <a:endParaRPr b="1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-"/>
            </a:pPr>
            <a:r>
              <a:rPr b="1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50 lei/t  (OUG  Nr. 196/2005, Art. 9.1. lit.p**)  </a:t>
            </a:r>
            <a:endParaRPr b="1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7772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7772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*contribuția pentru economia circulară</a:t>
            </a:r>
            <a:endParaRPr b="1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**reducerea cantităților depozitate</a:t>
            </a:r>
            <a:endParaRPr b="1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g123b2dae3ce_0_7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123b2dae3ce_0_90"/>
          <p:cNvSpPr/>
          <p:nvPr/>
        </p:nvSpPr>
        <p:spPr>
          <a:xfrm>
            <a:off x="2837050" y="271825"/>
            <a:ext cx="6122100" cy="5079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g123b2dae3ce_0_90"/>
          <p:cNvSpPr txBox="1"/>
          <p:nvPr/>
        </p:nvSpPr>
        <p:spPr>
          <a:xfrm>
            <a:off x="2744250" y="271825"/>
            <a:ext cx="6703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Exemple de coșuri confecționate de elevi </a:t>
            </a:r>
            <a:endParaRPr b="1"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g123b2dae3ce_0_9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6" name="Google Shape;276;g123b2dae3ce_0_90"/>
          <p:cNvSpPr txBox="1"/>
          <p:nvPr/>
        </p:nvSpPr>
        <p:spPr>
          <a:xfrm>
            <a:off x="515350" y="1532800"/>
            <a:ext cx="106239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7" name="Google Shape;277;g123b2dae3ce_0_9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914400"/>
            <a:ext cx="7686676" cy="594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g123b2dae3ce_0_9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00975" y="1532800"/>
            <a:ext cx="4243400" cy="452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1240e9bc0b3_0_3"/>
          <p:cNvSpPr/>
          <p:nvPr/>
        </p:nvSpPr>
        <p:spPr>
          <a:xfrm>
            <a:off x="2837050" y="271825"/>
            <a:ext cx="6122100" cy="5079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g1240e9bc0b3_0_3"/>
          <p:cNvSpPr txBox="1"/>
          <p:nvPr/>
        </p:nvSpPr>
        <p:spPr>
          <a:xfrm>
            <a:off x="2744250" y="271825"/>
            <a:ext cx="6703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Întrebări și răspunsuri</a:t>
            </a:r>
            <a:endParaRPr b="1"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g1240e9bc0b3_0_3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87" name="Google Shape;287;g1240e9bc0b3_0_3"/>
          <p:cNvSpPr txBox="1"/>
          <p:nvPr/>
        </p:nvSpPr>
        <p:spPr>
          <a:xfrm>
            <a:off x="515350" y="1532800"/>
            <a:ext cx="106239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Mai jos puteți găsi unele dintre întrebările cele mai frecvente în legatură cu colectarea separată a deșeurilor în insituțiile de învățământ. </a:t>
            </a:r>
            <a:endParaRPr b="1" sz="21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https://expertdeseuri.ro/intrebari-frecvente/intrebari-frecvente-ajutor-scoli/</a:t>
            </a:r>
            <a:endParaRPr b="1" sz="21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21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În cazul în care întrebarea Dvs. nu se regăsește mai jos, va rugăm să ne-o adresați utilizând linkul de aici:  </a:t>
            </a:r>
            <a:r>
              <a:rPr b="1" lang="en-US" sz="21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https://bit.ly/intrebASAP</a:t>
            </a:r>
            <a:endParaRPr b="1" sz="21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solidFill>
          <a:srgbClr val="FFF200"/>
        </a:solidFill>
      </p:bgPr>
    </p:bg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Google Shape;293;g1113dd5296d_0_1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7040" y="383619"/>
            <a:ext cx="11277601" cy="6090762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g1113dd5296d_0_159"/>
          <p:cNvSpPr/>
          <p:nvPr/>
        </p:nvSpPr>
        <p:spPr>
          <a:xfrm>
            <a:off x="2584089" y="2443641"/>
            <a:ext cx="7003500" cy="19707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g1113dd5296d_0_159"/>
          <p:cNvSpPr/>
          <p:nvPr/>
        </p:nvSpPr>
        <p:spPr>
          <a:xfrm>
            <a:off x="3130047" y="4136791"/>
            <a:ext cx="59115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g1113dd5296d_0_159"/>
          <p:cNvSpPr txBox="1"/>
          <p:nvPr/>
        </p:nvSpPr>
        <p:spPr>
          <a:xfrm>
            <a:off x="2584050" y="2962850"/>
            <a:ext cx="70035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1" i="0" lang="en-US" sz="33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Vă mulțumim!</a:t>
            </a:r>
            <a:endParaRPr b="1" i="0" sz="33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g1113dd5296d_0_159"/>
          <p:cNvSpPr txBox="1"/>
          <p:nvPr/>
        </p:nvSpPr>
        <p:spPr>
          <a:xfrm>
            <a:off x="9491450" y="5997375"/>
            <a:ext cx="2233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ASAP &amp; ECOTECA</a:t>
            </a:r>
            <a:endParaRPr b="0" i="0" sz="1900" u="none" cap="none" strike="noStrike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g1113dd5296d_0_15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2022-01-26T10:52:11Z</dcterms:created>
  <dc:creator>Raul Pop</dc:creator>
</cp:coreProperties>
</file>