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ie6QVmmjnWC14zrjAStZLjmZ/q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33E4FF5-AFE7-4550-A3F4-BB71D6196965}">
  <a:tblStyle styleId="{133E4FF5-AFE7-4550-A3F4-BB71D619696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113dd5296d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g1113dd5296d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9" name="Google Shape;99;g1113dd5296d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113dd5296d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8" name="Google Shape;108;g1113dd5296d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9" name="Google Shape;109;g1113dd5296d_0_1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113dd5296d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g1113dd5296d_0_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3" name="Google Shape;123;g1113dd5296d_0_1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113dd529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g1113dd5296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5" name="Google Shape;135;g1113dd5296d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123b2dae3ce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g123b2dae3ce_0_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g123b2dae3ce_0_10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240e9bc0ce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9" name="Google Shape;159;g1240e9bc0ce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0" name="Google Shape;160;g1240e9bc0ce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9" name="Google Shape;16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113dd5296d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g1113dd5296d_0_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8" name="Google Shape;178;g1113dd5296d_0_9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113dd5296d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1113dd5296d_0_1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g1113dd5296d_0_10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23b2dae3c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g123b2dae3ce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7" name="Google Shape;197;g123b2dae3ce_0_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1113dd5296d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g1113dd5296d_0_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8" name="Google Shape;208;g1113dd5296d_0_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110dad3bf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8" name="Google Shape;218;g1110dad3bfa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9" name="Google Shape;219;g1110dad3bfa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21b3ec951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g121b3ec951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g121b3ec9515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240e9bc0ce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g1240e9bc0ce_1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0" name="Google Shape;240;g1240e9bc0ce_1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113dd5296d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g1113dd5296d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g1113dd5296d_0_1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123b2dae3ce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9" name="Google Shape;259;g123b2dae3ce_0_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g123b2dae3ce_0_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12c38c4d267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g12c38c4d267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g12c38c4d267_0_4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12c38c4d267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g12c38c4d267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0" name="Google Shape;280;g12c38c4d267_0_5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12c38c4d267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g12c38c4d267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g12c38c4d267_0_6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12c38c4d267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7" name="Google Shape;297;g12c38c4d267_0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8" name="Google Shape;298;g12c38c4d267_0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2c38c4d267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g12c38c4d267_0_7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7" name="Google Shape;307;g12c38c4d267_0_7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12c38c4d267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5" name="Google Shape;315;g12c38c4d267_0_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6" name="Google Shape;316;g12c38c4d267_0_8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11fc5d74cf2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4" name="Google Shape;324;g11fc5d74cf2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5" name="Google Shape;325;g11fc5d74cf2_0_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11fc5d74cf2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g11fc5d74cf2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4" name="Google Shape;334;g11fc5d74cf2_0_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11fc5d74cf2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2" name="Google Shape;342;g11fc5d74cf2_0_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3" name="Google Shape;343;g11fc5d74cf2_0_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12c38c4d267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1" name="Google Shape;351;g12c38c4d267_0_9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2" name="Google Shape;352;g12c38c4d267_0_9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12c38c4d267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g12c38c4d267_0_1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2" name="Google Shape;362;g12c38c4d267_0_1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11fc5d74cf2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1" name="Google Shape;371;g11fc5d74cf2_0_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g11fc5d74cf2_0_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11fc5d74cf2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g11fc5d74cf2_0_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1" name="Google Shape;381;g11fc5d74cf2_0_6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11fc5d74cf2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g11fc5d74cf2_0_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0" name="Google Shape;390;g11fc5d74cf2_0_7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11fc5d74cf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8" name="Google Shape;398;g11fc5d74cf2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9" name="Google Shape;399;g11fc5d74cf2_0_7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1344cd69ebb_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7" name="Google Shape;407;g1344cd69ebb_1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8" name="Google Shape;408;g1344cd69ebb_1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123b2dae3ce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8" name="Google Shape;418;g123b2dae3ce_0_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9" name="Google Shape;419;g123b2dae3ce_0_9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g1240e9bc0b3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9" name="Google Shape;429;g1240e9bc0b3_0_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0" name="Google Shape;430;g1240e9bc0b3_0_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1113dd5296d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8" name="Google Shape;438;g1113dd5296d_0_1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g1113dd5296d_0_15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expertdeseuri.ro/intrebari-frecvente/intrebari-frecvente-ajutor-scoli/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bit.ly/intrebASAP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200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1484" y="335357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2"/>
          <p:cNvSpPr/>
          <p:nvPr/>
        </p:nvSpPr>
        <p:spPr>
          <a:xfrm>
            <a:off x="2584089" y="2067450"/>
            <a:ext cx="7003500" cy="27231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2"/>
          <p:cNvSpPr/>
          <p:nvPr/>
        </p:nvSpPr>
        <p:spPr>
          <a:xfrm>
            <a:off x="3130047" y="4136791"/>
            <a:ext cx="59115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2584089" y="2067450"/>
            <a:ext cx="7003500" cy="3016180"/>
          </a:xfrm>
          <a:prstGeom prst="rect">
            <a:avLst/>
          </a:prstGeom>
          <a:noFill/>
          <a:ln>
            <a:noFill/>
          </a:ln>
          <a:effectLst>
            <a:reflection stA="0" dist="38100" dir="5400000" fadeDir="5400012" sy="-100000" algn="bl" rotWithShape="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colectării deșeurilor</a:t>
            </a:r>
            <a:br>
              <a:rPr lang="en-US" sz="3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din instituțiile de învățământ </a:t>
            </a:r>
            <a:endParaRPr sz="3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Proiectul ASAP</a:t>
            </a:r>
            <a:endParaRPr sz="3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endParaRPr sz="3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12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Calibri"/>
              <a:buChar char="-"/>
            </a:pPr>
            <a:r>
              <a:rPr lang="en-US" sz="29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Analiză preliminară -</a:t>
            </a:r>
            <a:endParaRPr sz="29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endParaRPr sz="3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sz="1900" b="0" i="0" u="none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0" y="6474375"/>
            <a:ext cx="1968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</a:t>
            </a: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2022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" name="Google Shape;101;g1113dd5296d_0_28"/>
          <p:cNvGraphicFramePr/>
          <p:nvPr/>
        </p:nvGraphicFramePr>
        <p:xfrm>
          <a:off x="1018265" y="353955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{133E4FF5-AFE7-4550-A3F4-BB71D6196965}</a:tableStyleId>
              </a:tblPr>
              <a:tblGrid>
                <a:gridCol w="474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0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Instituții de învățământ </a:t>
                      </a:r>
                      <a:endParaRPr sz="2000" b="1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Nr. Instituții care au transmis date</a:t>
                      </a:r>
                      <a:endParaRPr sz="2000" b="1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Licee / Colegii Naționale 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51</a:t>
                      </a:r>
                      <a:r>
                        <a:rPr lang="en-US" sz="2000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/3</a:t>
                      </a: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3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Școli Gimnaziale/ Centre școlare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96</a:t>
                      </a:r>
                      <a:r>
                        <a:rPr lang="en-US" sz="2000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</a:t>
                      </a: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Gradinițe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</a:t>
                      </a:r>
                      <a:endParaRPr sz="2000" b="0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0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US" sz="2000" b="1">
                          <a:solidFill>
                            <a:srgbClr val="FFFF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206</a:t>
                      </a:r>
                      <a:endParaRPr sz="2000" b="1" u="none" strike="noStrike" cap="none">
                        <a:solidFill>
                          <a:srgbClr val="FFFF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" name="Google Shape;102;g1113dd5296d_0_28"/>
          <p:cNvSpPr txBox="1"/>
          <p:nvPr/>
        </p:nvSpPr>
        <p:spPr>
          <a:xfrm>
            <a:off x="270447" y="1260925"/>
            <a:ext cx="11248200" cy="2068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În cadrul campaniei ASAP privind colectarea separată a deșeurilor în instituțiile de învățământ din România, au fost solicitate date privind predările de deșeuri către colectori.</a:t>
            </a:r>
            <a:endParaRPr sz="22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Până acum am primit date din </a:t>
            </a:r>
            <a:r>
              <a:rPr lang="en-US" sz="2200">
                <a:solidFill>
                  <a:srgbClr val="FFF200"/>
                </a:solidFill>
              </a:rPr>
              <a:t>20</a:t>
            </a:r>
            <a:r>
              <a:rPr lang="en-US" sz="22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localități (1</a:t>
            </a:r>
            <a:r>
              <a:rPr lang="en-US" sz="2200">
                <a:solidFill>
                  <a:srgbClr val="FFF200"/>
                </a:solidFill>
              </a:rPr>
              <a:t>7</a:t>
            </a:r>
            <a:r>
              <a:rPr lang="en-US" sz="22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Județe)</a:t>
            </a:r>
            <a:endParaRPr sz="22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14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 (Alba Iulia, Alexandria, Arad, Bistrita, Braila, Brasov, Constanta, </a:t>
            </a:r>
            <a:r>
              <a:rPr lang="en-US">
                <a:solidFill>
                  <a:srgbClr val="FFF200"/>
                </a:solidFill>
              </a:rPr>
              <a:t>Deva, Giurgiu, </a:t>
            </a:r>
            <a:r>
              <a:rPr lang="en-US" sz="14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Iasi, Ploiesti, Ramnicu Valcea, București - Sector 1, București - Sector 2, București - Sector 3, București - Sector 6, Sibiu, Slobozia, Salaj, Targoviste</a:t>
            </a:r>
            <a:r>
              <a:rPr lang="en-US">
                <a:solidFill>
                  <a:srgbClr val="FFF200"/>
                </a:solidFill>
              </a:rPr>
              <a:t>, </a:t>
            </a:r>
            <a:r>
              <a:rPr lang="en-US" sz="1400" b="0" i="0" u="none" strike="noStrike" cap="none">
                <a:solidFill>
                  <a:srgbClr val="FFF200"/>
                </a:solidFill>
                <a:latin typeface="Arial"/>
                <a:ea typeface="Arial"/>
                <a:cs typeface="Arial"/>
                <a:sym typeface="Arial"/>
              </a:rPr>
              <a:t>Zalau)</a:t>
            </a:r>
            <a:endParaRPr sz="22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g1113dd5296d_0_28"/>
          <p:cNvSpPr/>
          <p:nvPr/>
        </p:nvSpPr>
        <p:spPr>
          <a:xfrm>
            <a:off x="3781212" y="329429"/>
            <a:ext cx="4629600" cy="8262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\Ce</a:t>
            </a:r>
            <a:endParaRPr sz="14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g1113dd5296d_0_28"/>
          <p:cNvSpPr txBox="1"/>
          <p:nvPr/>
        </p:nvSpPr>
        <p:spPr>
          <a:xfrm>
            <a:off x="4596000" y="434725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Date solicitate:</a:t>
            </a:r>
            <a:endParaRPr sz="2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1113dd5296d_0_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g1113dd5296d_0_132"/>
          <p:cNvPicPr preferRelativeResize="0"/>
          <p:nvPr/>
        </p:nvPicPr>
        <p:blipFill rotWithShape="1">
          <a:blip r:embed="rId3">
            <a:alphaModFix/>
          </a:blip>
          <a:srcRect t="-5429"/>
          <a:stretch/>
        </p:blipFill>
        <p:spPr>
          <a:xfrm>
            <a:off x="2174120" y="4193300"/>
            <a:ext cx="8936830" cy="2565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1113dd5296d_0_132"/>
          <p:cNvSpPr txBox="1"/>
          <p:nvPr/>
        </p:nvSpPr>
        <p:spPr>
          <a:xfrm rot="1184690">
            <a:off x="10495092" y="262706"/>
            <a:ext cx="1651710" cy="55398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019"/>
              </a:srgb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highlight>
                  <a:srgbClr val="FFF200"/>
                </a:highlight>
                <a:latin typeface="Calibri"/>
                <a:ea typeface="Calibri"/>
                <a:cs typeface="Calibri"/>
                <a:sym typeface="Calibri"/>
              </a:rPr>
              <a:t>EXEMPLU </a:t>
            </a:r>
            <a:endParaRPr sz="2400" b="1" i="0" u="none" strike="noStrike" cap="none">
              <a:solidFill>
                <a:srgbClr val="000000"/>
              </a:solidFill>
              <a:highlight>
                <a:srgbClr val="FFF2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g1113dd5296d_0_1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41250" y="2255100"/>
            <a:ext cx="9165575" cy="2030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4" name="Google Shape;114;g1113dd5296d_0_132"/>
          <p:cNvCxnSpPr/>
          <p:nvPr/>
        </p:nvCxnSpPr>
        <p:spPr>
          <a:xfrm>
            <a:off x="4073900" y="3204375"/>
            <a:ext cx="4307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15" name="Google Shape;115;g1113dd5296d_0_1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3050" y="67500"/>
            <a:ext cx="5652793" cy="214795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g1113dd5296d_0_132"/>
          <p:cNvSpPr/>
          <p:nvPr/>
        </p:nvSpPr>
        <p:spPr>
          <a:xfrm>
            <a:off x="5087350" y="1612100"/>
            <a:ext cx="237900" cy="1188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chemeClr val="dk1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g1113dd5296d_0_132"/>
          <p:cNvSpPr/>
          <p:nvPr/>
        </p:nvSpPr>
        <p:spPr>
          <a:xfrm>
            <a:off x="2174125" y="1916075"/>
            <a:ext cx="237900" cy="1188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chemeClr val="dk1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g1113dd5296d_0_132"/>
          <p:cNvSpPr/>
          <p:nvPr/>
        </p:nvSpPr>
        <p:spPr>
          <a:xfrm>
            <a:off x="6016850" y="3997650"/>
            <a:ext cx="421800" cy="1188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highlight>
                <a:schemeClr val="dk1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g1113dd5296d_0_1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113dd5296d_0_109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g1113dd5296d_0_109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Așa DA!</a:t>
            </a:r>
            <a:endParaRPr sz="30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g1113dd5296d_0_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89175" y="1372499"/>
            <a:ext cx="6703501" cy="76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1113dd5296d_0_10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49350" y="2362800"/>
            <a:ext cx="5760402" cy="3993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1113dd5296d_0_1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100" y="2942400"/>
            <a:ext cx="4829227" cy="347780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g1113dd5296d_0_10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pic>
        <p:nvPicPr>
          <p:cNvPr id="131" name="Google Shape;131;g1113dd5296d_0_10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68100" y="1372497"/>
            <a:ext cx="2743199" cy="14542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113dd5296d_0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g1113dd5296d_0_0"/>
          <p:cNvSpPr txBox="1"/>
          <p:nvPr/>
        </p:nvSpPr>
        <p:spPr>
          <a:xfrm>
            <a:off x="2837050" y="216325"/>
            <a:ext cx="6703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Așa NU!</a:t>
            </a:r>
            <a:endParaRPr sz="30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g1113dd5296d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8625" y="1257662"/>
            <a:ext cx="5652425" cy="194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g1113dd5296d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75425" y="1187550"/>
            <a:ext cx="4508025" cy="3092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1113dd5296d_0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4772" y="3369526"/>
            <a:ext cx="3150902" cy="1725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g1113dd5296d_0_0"/>
          <p:cNvPicPr preferRelativeResize="0"/>
          <p:nvPr/>
        </p:nvPicPr>
        <p:blipFill rotWithShape="1">
          <a:blip r:embed="rId6">
            <a:alphaModFix/>
          </a:blip>
          <a:srcRect l="10036" t="27618" r="18119" b="19540"/>
          <a:stretch/>
        </p:blipFill>
        <p:spPr>
          <a:xfrm>
            <a:off x="3867275" y="5240200"/>
            <a:ext cx="1466725" cy="41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1113dd5296d_0_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69075" y="5804475"/>
            <a:ext cx="3706350" cy="788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1113dd5296d_0_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75425" y="4370125"/>
            <a:ext cx="3965650" cy="215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1113dd5296d_0_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07100" y="3593022"/>
            <a:ext cx="2461975" cy="3092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g1113dd5296d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23b2dae3ce_0_103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g123b2dae3ce_0_103"/>
          <p:cNvSpPr txBox="1"/>
          <p:nvPr/>
        </p:nvSpPr>
        <p:spPr>
          <a:xfrm>
            <a:off x="2770800" y="322225"/>
            <a:ext cx="6650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Sugestii</a:t>
            </a:r>
            <a:endParaRPr sz="2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g123b2dae3ce_0_10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pic>
        <p:nvPicPr>
          <p:cNvPr id="155" name="Google Shape;155;g123b2dae3ce_0_103"/>
          <p:cNvPicPr preferRelativeResize="0"/>
          <p:nvPr/>
        </p:nvPicPr>
        <p:blipFill rotWithShape="1">
          <a:blip r:embed="rId3">
            <a:alphaModFix/>
          </a:blip>
          <a:srcRect r="5979"/>
          <a:stretch/>
        </p:blipFill>
        <p:spPr>
          <a:xfrm>
            <a:off x="3512125" y="5297925"/>
            <a:ext cx="5686876" cy="148705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g123b2dae3ce_0_103"/>
          <p:cNvSpPr txBox="1"/>
          <p:nvPr/>
        </p:nvSpPr>
        <p:spPr>
          <a:xfrm>
            <a:off x="171450" y="1114425"/>
            <a:ext cx="12101400" cy="440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Cele mai frecvente greșeli:</a:t>
            </a:r>
            <a:endParaRPr sz="18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Char char="-"/>
            </a:pPr>
            <a:r>
              <a:rPr lang="en-US" sz="18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conversia cantităților</a:t>
            </a:r>
            <a:endParaRPr sz="18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1800"/>
              <a:buFont typeface="Calibri"/>
              <a:buChar char="-"/>
            </a:pPr>
            <a:r>
              <a:rPr lang="en-US" sz="18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bonuri fără cantități sau fără tip de deșeu</a:t>
            </a:r>
            <a:endParaRPr sz="18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Sugestii: </a:t>
            </a: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Pentru a eficientiza munca personalului care se ocupă de introducerea datelor în aplicația de raportare, vă rugăm dacă este posibil: 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centralizați bonurile primite pentru predarea deșeurilor într-un document de tip excel EDITABIL (conform formatului de tabel trimis)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verificati cu atentie bonurile primite în momentul predării deșeurilor (acestea trebuie să conțină obligatoriu data predării, tipul de deșeu, cantitatea predata, capacitatea pubelelor/sacilor (ex. 240 l, 1100 l, 60 l)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bonurile scanate să fie transmise în același document pdf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urmăriți ca facturile/bonurile de confirmare colectare să fie scanate CLAR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2000"/>
              <a:buFont typeface="Calibri"/>
              <a:buChar char="-"/>
            </a:pPr>
            <a:r>
              <a:rPr lang="en-US" sz="2000" b="0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să realizați conversiile conform imaginii de mai jos</a:t>
            </a:r>
            <a:endParaRPr sz="20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240e9bc0ce_1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g1240e9bc0ce_1_0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- 2022 -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g1240e9bc0ce_1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pic>
        <p:nvPicPr>
          <p:cNvPr id="165" name="Google Shape;165;g1240e9bc0ce_1_0"/>
          <p:cNvPicPr preferRelativeResize="0"/>
          <p:nvPr/>
        </p:nvPicPr>
        <p:blipFill rotWithShape="1">
          <a:blip r:embed="rId3">
            <a:alphaModFix/>
          </a:blip>
          <a:srcRect r="2238"/>
          <a:stretch/>
        </p:blipFill>
        <p:spPr>
          <a:xfrm>
            <a:off x="136700" y="1157225"/>
            <a:ext cx="11918602" cy="5369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- 2022 -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pic>
        <p:nvPicPr>
          <p:cNvPr id="174" name="Google Shape;174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39625"/>
            <a:ext cx="11887201" cy="5032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113dd5296d_0_92"/>
          <p:cNvSpPr/>
          <p:nvPr/>
        </p:nvSpPr>
        <p:spPr>
          <a:xfrm>
            <a:off x="2837050" y="19217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g1113dd5296d_0_92"/>
          <p:cNvSpPr txBox="1"/>
          <p:nvPr/>
        </p:nvSpPr>
        <p:spPr>
          <a:xfrm>
            <a:off x="2837050" y="328857"/>
            <a:ext cx="67035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Numărul instituțiilor care au transmis date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g1113dd5296d_0_9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pic>
        <p:nvPicPr>
          <p:cNvPr id="183" name="Google Shape;183;g1113dd5296d_0_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8350" y="1153550"/>
            <a:ext cx="7448399" cy="4550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1113dd5296d_0_9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079575"/>
            <a:ext cx="4233550" cy="54919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113dd5296d_0_10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Număr de elevi ai instituțiilor care au transmis date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g1113dd5296d_0_10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pic>
        <p:nvPicPr>
          <p:cNvPr id="192" name="Google Shape;192;g1113dd5296d_0_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5908" y="1553000"/>
            <a:ext cx="7673691" cy="4413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1113dd5296d_0_10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03725"/>
            <a:ext cx="4061108" cy="5111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23b2dae3ce_0_33"/>
          <p:cNvSpPr/>
          <p:nvPr/>
        </p:nvSpPr>
        <p:spPr>
          <a:xfrm>
            <a:off x="2837050" y="216325"/>
            <a:ext cx="6703500" cy="655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Cantități deșeuri 2021 - 2022</a:t>
            </a:r>
            <a:endParaRPr sz="2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123b2dae3ce_0_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pic>
        <p:nvPicPr>
          <p:cNvPr id="201" name="Google Shape;201;g123b2dae3ce_0_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24525"/>
            <a:ext cx="4850611" cy="27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123b2dae3ce_0_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53124" y="872125"/>
            <a:ext cx="2515850" cy="3362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123b2dae3ce_0_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19100" y="3126540"/>
            <a:ext cx="2743201" cy="3731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123b2dae3ce_0_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3919050"/>
            <a:ext cx="4831153" cy="278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1113dd5296d_0_67"/>
          <p:cNvSpPr/>
          <p:nvPr/>
        </p:nvSpPr>
        <p:spPr>
          <a:xfrm>
            <a:off x="2837050" y="216325"/>
            <a:ext cx="6703500" cy="655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Cantități deșeuri reciclabile 2021 - 2022</a:t>
            </a:r>
            <a:endParaRPr sz="2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g1113dd5296d_0_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pic>
        <p:nvPicPr>
          <p:cNvPr id="212" name="Google Shape;212;g1113dd5296d_0_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400" y="872125"/>
            <a:ext cx="4402459" cy="2708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g1113dd5296d_0_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19224" y="872125"/>
            <a:ext cx="2565876" cy="3448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g1113dd5296d_0_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2400" y="3732900"/>
            <a:ext cx="4340300" cy="3068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g1113dd5296d_0_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491675" y="3383114"/>
            <a:ext cx="2565876" cy="34748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110dad3bfa_0_0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g1110dad3bfa_0_0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Sinteză Cantități</a:t>
            </a:r>
            <a:endParaRPr sz="21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g1110dad3bfa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pic>
        <p:nvPicPr>
          <p:cNvPr id="224" name="Google Shape;224;g1110dad3bfa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5500" y="3032125"/>
            <a:ext cx="7091703" cy="37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g1110dad3bfa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650" y="845738"/>
            <a:ext cx="4783175" cy="212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121b3ec9515_0_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g121b3ec9515_0_0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EVOLUȚIE -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g121b3ec9515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pic>
        <p:nvPicPr>
          <p:cNvPr id="234" name="Google Shape;234;g121b3ec9515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3400" y="2965750"/>
            <a:ext cx="6388599" cy="257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g121b3ec9515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16738" y="1016975"/>
            <a:ext cx="8344126" cy="194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g121b3ec9515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100" y="4322426"/>
            <a:ext cx="5724300" cy="2481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240e9bc0ce_1_1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g1240e9bc0ce_1_11"/>
          <p:cNvSpPr txBox="1"/>
          <p:nvPr/>
        </p:nvSpPr>
        <p:spPr>
          <a:xfrm>
            <a:off x="2837050" y="216325"/>
            <a:ext cx="670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Date privind colectarea deșeurilor municipale în școli</a:t>
            </a:r>
            <a:b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EVOLUȚIE -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g1240e9bc0ce_1_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pic>
        <p:nvPicPr>
          <p:cNvPr id="245" name="Google Shape;245;g1240e9bc0ce_1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18963"/>
            <a:ext cx="11887201" cy="907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1240e9bc0ce_1_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62700" y="2392153"/>
            <a:ext cx="7755360" cy="4076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113dd5296d_0_14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g1113dd5296d_0_141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Potențialul proiectului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g1113dd5296d_0_1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255" name="Google Shape;255;g1113dd5296d_0_141"/>
          <p:cNvSpPr/>
          <p:nvPr/>
        </p:nvSpPr>
        <p:spPr>
          <a:xfrm>
            <a:off x="908800" y="1304975"/>
            <a:ext cx="9616800" cy="4856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g1113dd5296d_0_141"/>
          <p:cNvSpPr txBox="1"/>
          <p:nvPr/>
        </p:nvSpPr>
        <p:spPr>
          <a:xfrm>
            <a:off x="1849775" y="1908475"/>
            <a:ext cx="8007600" cy="420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ACUM: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 raportat p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â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ă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în acest moment 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206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instituții</a:t>
            </a: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Cele 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206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instituții au predat aproximativ 3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035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 tone de deșeu</a:t>
            </a: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marR="0" lvl="2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tone/instituție</a:t>
            </a: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marR="0" lvl="2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22.6 kg/elev</a:t>
            </a: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LUNA TRECUTĂ:</a:t>
            </a: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 raportat până  în acest moment 181 de instituții</a:t>
            </a:r>
            <a:endParaRPr sz="1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Cele 181  instituții au predat aproximativ 1956  de tone de deșeu </a:t>
            </a:r>
            <a:endParaRPr sz="1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lvl="2" indent="-3365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10.8 tone/instituție</a:t>
            </a:r>
            <a:endParaRPr sz="1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lvl="2" indent="-3365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-"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 medie 15.42 kg/elev</a:t>
            </a:r>
            <a:endParaRPr sz="17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b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37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23b2dae3ce_0_78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g123b2dae3ce_0_78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Potențialul proiectului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g123b2dae3ce_0_78"/>
          <p:cNvSpPr/>
          <p:nvPr/>
        </p:nvSpPr>
        <p:spPr>
          <a:xfrm>
            <a:off x="637275" y="1597600"/>
            <a:ext cx="10369800" cy="42828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g123b2dae3ce_0_78"/>
          <p:cNvSpPr txBox="1"/>
          <p:nvPr/>
        </p:nvSpPr>
        <p:spPr>
          <a:xfrm>
            <a:off x="1047100" y="2448675"/>
            <a:ext cx="96165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Char char="-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Dacă ar raporta toate instituțiile =&gt; 1000*1</a:t>
            </a:r>
            <a:r>
              <a:rPr lang="en-US" sz="1600" b="1"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600" b="1"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tone = 1</a:t>
            </a:r>
            <a:r>
              <a:rPr lang="en-US" sz="1600" b="1">
                <a:latin typeface="Calibri"/>
                <a:ea typeface="Calibri"/>
                <a:cs typeface="Calibri"/>
                <a:sym typeface="Calibri"/>
              </a:rPr>
              <a:t>4 7</a:t>
            </a: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00 tone </a:t>
            </a: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=&gt; </a:t>
            </a:r>
            <a:r>
              <a:rPr lang="en-US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11 665</a:t>
            </a: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 în plus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Dacă fiecare instituție ar sorta deșeurile mai bine cu 50%  =&gt;</a:t>
            </a:r>
            <a:r>
              <a:rPr lang="en-US" sz="16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11 665</a:t>
            </a:r>
            <a:r>
              <a:rPr lang="en-US" sz="16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tone * 150% =&gt;  </a:t>
            </a:r>
            <a:r>
              <a:rPr lang="en-US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17 497</a:t>
            </a: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 în plus 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g123b2dae3ce_0_78"/>
          <p:cNvSpPr txBox="1"/>
          <p:nvPr/>
        </p:nvSpPr>
        <p:spPr>
          <a:xfrm>
            <a:off x="1291275" y="3394400"/>
            <a:ext cx="9061800" cy="17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POTENȚIAL: </a:t>
            </a:r>
            <a:r>
              <a:rPr lang="en-US" sz="1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14.463</a:t>
            </a: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tone în plus reciclate =&gt;  Economii financiare pentru bugetul local: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1148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80 lei/t (OUG  Nr. 196/2005, Art. 9.1. lit.c*)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1148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-"/>
            </a:pPr>
            <a:r>
              <a:rPr lang="en-US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 lei/t  (OUG  Nr. 196/2005, Art. 9.1. lit.p**)  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72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772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*contribuția pentru economia circulară</a:t>
            </a:r>
            <a:endParaRPr sz="1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**reducerea cantităților depozitate</a:t>
            </a:r>
            <a:endParaRPr sz="12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g123b2dae3ce_0_7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12c38c4d267_0_44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g12c38c4d267_0_44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Alba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g12c38c4d267_0_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pic>
        <p:nvPicPr>
          <p:cNvPr id="276" name="Google Shape;276;g12c38c4d267_0_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5213" y="1064075"/>
            <a:ext cx="7141572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12c38c4d267_0_57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g12c38c4d267_0_57"/>
          <p:cNvSpPr txBox="1"/>
          <p:nvPr/>
        </p:nvSpPr>
        <p:spPr>
          <a:xfrm>
            <a:off x="2744250" y="322225"/>
            <a:ext cx="67035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Bistrița - Năsăud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g12c38c4d267_0_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pic>
        <p:nvPicPr>
          <p:cNvPr id="285" name="Google Shape;285;g12c38c4d267_0_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74800" y="1045825"/>
            <a:ext cx="4627862" cy="5812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12c38c4d267_0_66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g12c38c4d267_0_66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Brăila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g12c38c4d267_0_6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pic>
        <p:nvPicPr>
          <p:cNvPr id="294" name="Google Shape;294;g12c38c4d267_0_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7913" y="1064075"/>
            <a:ext cx="5761766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12c38c4d267_0_25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g12c38c4d267_0_25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Brașov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g12c38c4d267_0_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pic>
        <p:nvPicPr>
          <p:cNvPr id="303" name="Google Shape;303;g12c38c4d267_0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40450" y="1037650"/>
            <a:ext cx="4687061" cy="5820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2c38c4d267_0_76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g12c38c4d267_0_76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Constanța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g12c38c4d267_0_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pic>
        <p:nvPicPr>
          <p:cNvPr id="312" name="Google Shape;312;g12c38c4d267_0_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01625" y="1037650"/>
            <a:ext cx="5574359" cy="5601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2c38c4d267_0_86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g12c38c4d267_0_86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Dâmbovița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g12c38c4d267_0_8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pic>
        <p:nvPicPr>
          <p:cNvPr id="321" name="Google Shape;321;g12c38c4d267_0_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74650" y="1024450"/>
            <a:ext cx="6042678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11fc5d74cf2_0_22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g11fc5d74cf2_0_22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Giurgiu</a:t>
            </a:r>
            <a:endParaRPr sz="2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g11fc5d74cf2_0_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pic>
        <p:nvPicPr>
          <p:cNvPr id="330" name="Google Shape;330;g11fc5d74cf2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8725" y="1119575"/>
            <a:ext cx="6227084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1fc5d74cf2_0_3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g11fc5d74cf2_0_31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Hunedoara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g11fc5d74cf2_0_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pic>
        <p:nvPicPr>
          <p:cNvPr id="339" name="Google Shape;339;g11fc5d74cf2_0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7038" y="1119575"/>
            <a:ext cx="6343027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1fc5d74cf2_0_38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g11fc5d74cf2_0_38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Ialomița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g11fc5d74cf2_0_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pic>
        <p:nvPicPr>
          <p:cNvPr id="348" name="Google Shape;348;g11fc5d74cf2_0_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45325" y="1119575"/>
            <a:ext cx="5901347" cy="5601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12c38c4d267_0_96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g12c38c4d267_0_96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Iași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g12c38c4d267_0_9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pic>
        <p:nvPicPr>
          <p:cNvPr id="357" name="Google Shape;357;g12c38c4d267_0_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03725"/>
            <a:ext cx="5622051" cy="434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g12c38c4d267_0_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53301" y="3104050"/>
            <a:ext cx="6112748" cy="32522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12c38c4d267_0_112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g12c38c4d267_0_112"/>
          <p:cNvSpPr txBox="1"/>
          <p:nvPr/>
        </p:nvSpPr>
        <p:spPr>
          <a:xfrm>
            <a:off x="2744250" y="322225"/>
            <a:ext cx="67035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Prahova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g12c38c4d267_0_1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pic>
        <p:nvPicPr>
          <p:cNvPr id="367" name="Google Shape;367;g12c38c4d267_0_1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36525"/>
            <a:ext cx="6050875" cy="4775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g12c38c4d267_0_1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21750" y="2946000"/>
            <a:ext cx="5683923" cy="3410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11fc5d74cf2_0_52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g11fc5d74cf2_0_52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Salaj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g11fc5d74cf2_0_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pic>
        <p:nvPicPr>
          <p:cNvPr id="377" name="Google Shape;377;g11fc5d74cf2_0_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8363" y="1024425"/>
            <a:ext cx="4240871" cy="56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1fc5d74cf2_0_6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g11fc5d74cf2_0_61"/>
          <p:cNvSpPr txBox="1"/>
          <p:nvPr/>
        </p:nvSpPr>
        <p:spPr>
          <a:xfrm>
            <a:off x="2744250" y="322225"/>
            <a:ext cx="67035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Sibiu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g11fc5d74cf2_0_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pic>
        <p:nvPicPr>
          <p:cNvPr id="386" name="Google Shape;386;g11fc5d74cf2_0_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12313" y="1111875"/>
            <a:ext cx="5352968" cy="536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11fc5d74cf2_0_70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g11fc5d74cf2_0_70"/>
          <p:cNvSpPr txBox="1"/>
          <p:nvPr/>
        </p:nvSpPr>
        <p:spPr>
          <a:xfrm>
            <a:off x="2744250" y="322225"/>
            <a:ext cx="67035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Teleorman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g11fc5d74cf2_0_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pic>
        <p:nvPicPr>
          <p:cNvPr id="395" name="Google Shape;395;g11fc5d74cf2_0_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8525" y="1283675"/>
            <a:ext cx="6114951" cy="536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11fc5d74cf2_0_77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g11fc5d74cf2_0_77"/>
          <p:cNvSpPr txBox="1"/>
          <p:nvPr/>
        </p:nvSpPr>
        <p:spPr>
          <a:xfrm>
            <a:off x="2744250" y="322225"/>
            <a:ext cx="67035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Județe -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Valcea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g11fc5d74cf2_0_7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pic>
        <p:nvPicPr>
          <p:cNvPr id="404" name="Google Shape;404;g11fc5d74cf2_0_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19088" y="1184125"/>
            <a:ext cx="5553831" cy="53690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1344cd69ebb_1_21"/>
          <p:cNvSpPr/>
          <p:nvPr/>
        </p:nvSpPr>
        <p:spPr>
          <a:xfrm>
            <a:off x="2837050" y="216325"/>
            <a:ext cx="6703500" cy="7350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g1344cd69ebb_1_21"/>
          <p:cNvSpPr txBox="1"/>
          <p:nvPr/>
        </p:nvSpPr>
        <p:spPr>
          <a:xfrm>
            <a:off x="2744250" y="322225"/>
            <a:ext cx="67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Situația pe </a:t>
            </a:r>
            <a:r>
              <a:rPr lang="en-US" sz="2200" b="1">
                <a:latin typeface="Calibri"/>
                <a:ea typeface="Calibri"/>
                <a:cs typeface="Calibri"/>
                <a:sym typeface="Calibri"/>
              </a:rPr>
              <a:t>București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g1344cd69ebb_1_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pic>
        <p:nvPicPr>
          <p:cNvPr id="413" name="Google Shape;413;g1344cd69ebb_1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336525"/>
            <a:ext cx="3877665" cy="536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g1344cd69ebb_1_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2465" y="1336525"/>
            <a:ext cx="3825612" cy="5369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g1344cd69ebb_1_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60478" y="2243300"/>
            <a:ext cx="3879122" cy="3555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123b2dae3ce_0_90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g123b2dae3ce_0_90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Exemple de coșuri confecționate de elevi </a:t>
            </a:r>
            <a:endParaRPr sz="21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g123b2dae3ce_0_9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424" name="Google Shape;424;g123b2dae3ce_0_90"/>
          <p:cNvSpPr txBox="1"/>
          <p:nvPr/>
        </p:nvSpPr>
        <p:spPr>
          <a:xfrm>
            <a:off x="515350" y="1532800"/>
            <a:ext cx="106239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5" name="Google Shape;425;g123b2dae3ce_0_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914400"/>
            <a:ext cx="7686676" cy="59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g123b2dae3ce_0_9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00975" y="1532800"/>
            <a:ext cx="4243400" cy="452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1240e9bc0b3_0_3"/>
          <p:cNvSpPr/>
          <p:nvPr/>
        </p:nvSpPr>
        <p:spPr>
          <a:xfrm>
            <a:off x="2837050" y="271825"/>
            <a:ext cx="6122100" cy="5079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g1240e9bc0b3_0_3"/>
          <p:cNvSpPr txBox="1"/>
          <p:nvPr/>
        </p:nvSpPr>
        <p:spPr>
          <a:xfrm>
            <a:off x="2744250" y="271825"/>
            <a:ext cx="6703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Întrebări și răspunsuri</a:t>
            </a:r>
            <a:endParaRPr sz="21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g1240e9bc0b3_0_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sp>
        <p:nvSpPr>
          <p:cNvPr id="435" name="Google Shape;435;g1240e9bc0b3_0_3"/>
          <p:cNvSpPr txBox="1"/>
          <p:nvPr/>
        </p:nvSpPr>
        <p:spPr>
          <a:xfrm>
            <a:off x="515350" y="1532800"/>
            <a:ext cx="106239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Mai jos puteți găsi unele dintre întrebările cele mai frecvente în legatură cu colectarea separată a deșeurilor în instituțiile de învățământ. </a:t>
            </a: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https://expertdeseuri.ro/intrebari-frecvente/intrebari-frecvente-ajutor-scoli/</a:t>
            </a: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none" strike="noStrike" cap="none">
                <a:solidFill>
                  <a:srgbClr val="FFF200"/>
                </a:solidFill>
                <a:latin typeface="Calibri"/>
                <a:ea typeface="Calibri"/>
                <a:cs typeface="Calibri"/>
                <a:sym typeface="Calibri"/>
              </a:rPr>
              <a:t>În cazul în care întrebarea Dvs. nu se regăsește mai jos, va rugăm să ne-o adresați utilizând linkul de aici:  </a:t>
            </a:r>
            <a:r>
              <a:rPr lang="en-US" sz="2100" b="1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https://bit.ly/intrebASAP</a:t>
            </a: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endParaRPr sz="2100" b="1" i="0" u="none" strike="noStrike" cap="none">
              <a:solidFill>
                <a:srgbClr val="FFF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200"/>
        </a:solidFill>
        <a:effectLst/>
      </p:bgPr>
    </p:bg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g1113dd5296d_0_1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040" y="383619"/>
            <a:ext cx="11277601" cy="6090762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g1113dd5296d_0_159"/>
          <p:cNvSpPr/>
          <p:nvPr/>
        </p:nvSpPr>
        <p:spPr>
          <a:xfrm>
            <a:off x="2584089" y="2443641"/>
            <a:ext cx="7003500" cy="1970700"/>
          </a:xfrm>
          <a:prstGeom prst="rect">
            <a:avLst/>
          </a:prstGeom>
          <a:solidFill>
            <a:srgbClr val="FFF2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g1113dd5296d_0_159"/>
          <p:cNvSpPr/>
          <p:nvPr/>
        </p:nvSpPr>
        <p:spPr>
          <a:xfrm>
            <a:off x="3130047" y="4136791"/>
            <a:ext cx="591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2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rgbClr val="FFF2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g1113dd5296d_0_159"/>
          <p:cNvSpPr txBox="1"/>
          <p:nvPr/>
        </p:nvSpPr>
        <p:spPr>
          <a:xfrm>
            <a:off x="2584050" y="2962850"/>
            <a:ext cx="70035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US" sz="3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Vă mulțumim!</a:t>
            </a:r>
            <a:endParaRPr sz="3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g1113dd5296d_0_159"/>
          <p:cNvSpPr txBox="1"/>
          <p:nvPr/>
        </p:nvSpPr>
        <p:spPr>
          <a:xfrm>
            <a:off x="9491450" y="5997375"/>
            <a:ext cx="2233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ASAP &amp; ECOTECA</a:t>
            </a:r>
            <a:endParaRPr sz="1900" b="0" i="0" u="none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g1113dd5296d_0_15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761</Words>
  <Application>Microsoft Office PowerPoint</Application>
  <PresentationFormat>Widescreen</PresentationFormat>
  <Paragraphs>169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Arial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Raul Pop</dc:creator>
  <cp:lastModifiedBy>PC</cp:lastModifiedBy>
  <cp:revision>1</cp:revision>
  <dcterms:created xsi:type="dcterms:W3CDTF">2022-01-26T10:52:11Z</dcterms:created>
  <dcterms:modified xsi:type="dcterms:W3CDTF">2022-06-15T07:32:52Z</dcterms:modified>
</cp:coreProperties>
</file>