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9" r:id="rId5"/>
    <p:sldId id="261" r:id="rId6"/>
    <p:sldId id="262" r:id="rId7"/>
    <p:sldId id="269" r:id="rId8"/>
    <p:sldId id="263" r:id="rId9"/>
    <p:sldId id="264" r:id="rId10"/>
    <p:sldId id="265" r:id="rId11"/>
    <p:sldId id="266" r:id="rId12"/>
    <p:sldId id="270" r:id="rId13"/>
    <p:sldId id="271" r:id="rId14"/>
    <p:sldId id="267" r:id="rId15"/>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ED3B"/>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C5085-A076-43F5-BE5E-5946BCC518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ro-RO"/>
          </a:p>
        </p:txBody>
      </p:sp>
      <p:sp>
        <p:nvSpPr>
          <p:cNvPr id="3" name="Subtitle 2">
            <a:extLst>
              <a:ext uri="{FF2B5EF4-FFF2-40B4-BE49-F238E27FC236}">
                <a16:creationId xmlns:a16="http://schemas.microsoft.com/office/drawing/2014/main" id="{FDE159A4-E555-4F78-9597-3E73E27778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o-RO"/>
          </a:p>
        </p:txBody>
      </p:sp>
      <p:sp>
        <p:nvSpPr>
          <p:cNvPr id="4" name="Date Placeholder 3">
            <a:extLst>
              <a:ext uri="{FF2B5EF4-FFF2-40B4-BE49-F238E27FC236}">
                <a16:creationId xmlns:a16="http://schemas.microsoft.com/office/drawing/2014/main" id="{75CA8F5A-4732-4709-9833-71AB30014299}"/>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5" name="Footer Placeholder 4">
            <a:extLst>
              <a:ext uri="{FF2B5EF4-FFF2-40B4-BE49-F238E27FC236}">
                <a16:creationId xmlns:a16="http://schemas.microsoft.com/office/drawing/2014/main" id="{864AEE55-3952-4AF2-8787-9B2C2782CC4F}"/>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B3874CF9-536B-428E-9148-87C13F7F7F5C}"/>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12060200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34BFE-9D61-47A5-82EE-14A8852F8F71}"/>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6570D0F3-3B0F-48AC-8EE9-030B4FFC3D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C4B57D47-A357-40F5-9A9F-F5D698D89D0C}"/>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5" name="Footer Placeholder 4">
            <a:extLst>
              <a:ext uri="{FF2B5EF4-FFF2-40B4-BE49-F238E27FC236}">
                <a16:creationId xmlns:a16="http://schemas.microsoft.com/office/drawing/2014/main" id="{9258BF63-4645-4F12-A3B7-ABECC79B1C2B}"/>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4FC0E81E-3BAB-4011-A362-B7BACF211A23}"/>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38212782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17DFE-12CC-47C6-8789-5BBA6988CB9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ro-RO"/>
          </a:p>
        </p:txBody>
      </p:sp>
      <p:sp>
        <p:nvSpPr>
          <p:cNvPr id="3" name="Text Placeholder 2">
            <a:extLst>
              <a:ext uri="{FF2B5EF4-FFF2-40B4-BE49-F238E27FC236}">
                <a16:creationId xmlns:a16="http://schemas.microsoft.com/office/drawing/2014/main" id="{53C53052-E819-4881-BC28-F205036BDD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C3DC78-E7D9-4A4A-8BE7-4EE49A656D30}"/>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5" name="Footer Placeholder 4">
            <a:extLst>
              <a:ext uri="{FF2B5EF4-FFF2-40B4-BE49-F238E27FC236}">
                <a16:creationId xmlns:a16="http://schemas.microsoft.com/office/drawing/2014/main" id="{EA865AB9-DA22-4C1A-BD58-6DCFCA13F472}"/>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EF15762B-1A8E-4C3D-8256-86C5EB40DBB0}"/>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3536670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4B325-5866-4F5C-8DD6-CE91E71D3C22}"/>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F1541D1E-F293-419D-B15E-E6167B951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a:extLst>
              <a:ext uri="{FF2B5EF4-FFF2-40B4-BE49-F238E27FC236}">
                <a16:creationId xmlns:a16="http://schemas.microsoft.com/office/drawing/2014/main" id="{CB02263F-3432-47DE-A242-918E1278C3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a:extLst>
              <a:ext uri="{FF2B5EF4-FFF2-40B4-BE49-F238E27FC236}">
                <a16:creationId xmlns:a16="http://schemas.microsoft.com/office/drawing/2014/main" id="{879C378F-F2AB-4D02-A2BD-3DA10D5BA9D7}"/>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6" name="Footer Placeholder 5">
            <a:extLst>
              <a:ext uri="{FF2B5EF4-FFF2-40B4-BE49-F238E27FC236}">
                <a16:creationId xmlns:a16="http://schemas.microsoft.com/office/drawing/2014/main" id="{042ADF45-154F-4864-A2DA-F51B862FFDE2}"/>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368A7F97-D6BA-4DDC-80B0-E2ED958541EC}"/>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30462861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CCB61-E608-49B2-A538-B70EE678E28D}"/>
              </a:ext>
            </a:extLst>
          </p:cNvPr>
          <p:cNvSpPr>
            <a:spLocks noGrp="1"/>
          </p:cNvSpPr>
          <p:nvPr>
            <p:ph type="title"/>
          </p:nvPr>
        </p:nvSpPr>
        <p:spPr>
          <a:xfrm>
            <a:off x="839788" y="365125"/>
            <a:ext cx="10515600" cy="1325563"/>
          </a:xfrm>
        </p:spPr>
        <p:txBody>
          <a:bodyPr/>
          <a:lstStyle/>
          <a:p>
            <a:r>
              <a:rPr lang="en-US"/>
              <a:t>Click to edit Master title style</a:t>
            </a:r>
            <a:endParaRPr lang="ro-RO"/>
          </a:p>
        </p:txBody>
      </p:sp>
      <p:sp>
        <p:nvSpPr>
          <p:cNvPr id="3" name="Text Placeholder 2">
            <a:extLst>
              <a:ext uri="{FF2B5EF4-FFF2-40B4-BE49-F238E27FC236}">
                <a16:creationId xmlns:a16="http://schemas.microsoft.com/office/drawing/2014/main" id="{C61E575A-A156-41A8-AB7E-83941C0E4D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2526C0-DA1E-4056-85C5-F6190D34F4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a:extLst>
              <a:ext uri="{FF2B5EF4-FFF2-40B4-BE49-F238E27FC236}">
                <a16:creationId xmlns:a16="http://schemas.microsoft.com/office/drawing/2014/main" id="{EAD0EE80-CA42-42A5-9F14-A445F7B3E3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25EDDF-7C7F-44CC-B7F1-C00622E848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a:extLst>
              <a:ext uri="{FF2B5EF4-FFF2-40B4-BE49-F238E27FC236}">
                <a16:creationId xmlns:a16="http://schemas.microsoft.com/office/drawing/2014/main" id="{E2ACECE8-58F7-4562-9EF5-8B6883C3FCF7}"/>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8" name="Footer Placeholder 7">
            <a:extLst>
              <a:ext uri="{FF2B5EF4-FFF2-40B4-BE49-F238E27FC236}">
                <a16:creationId xmlns:a16="http://schemas.microsoft.com/office/drawing/2014/main" id="{6566056C-9620-4B83-9329-A28CC0F9D388}"/>
              </a:ext>
            </a:extLst>
          </p:cNvPr>
          <p:cNvSpPr>
            <a:spLocks noGrp="1"/>
          </p:cNvSpPr>
          <p:nvPr>
            <p:ph type="ftr" sz="quarter" idx="11"/>
          </p:nvPr>
        </p:nvSpPr>
        <p:spPr/>
        <p:txBody>
          <a:bodyPr/>
          <a:lstStyle/>
          <a:p>
            <a:endParaRPr lang="ro-RO"/>
          </a:p>
        </p:txBody>
      </p:sp>
      <p:sp>
        <p:nvSpPr>
          <p:cNvPr id="9" name="Slide Number Placeholder 8">
            <a:extLst>
              <a:ext uri="{FF2B5EF4-FFF2-40B4-BE49-F238E27FC236}">
                <a16:creationId xmlns:a16="http://schemas.microsoft.com/office/drawing/2014/main" id="{C903048A-7796-4611-90CF-21DF6539FACF}"/>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41095074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7D13B-578B-4556-9181-64856AB519A9}"/>
              </a:ext>
            </a:extLst>
          </p:cNvPr>
          <p:cNvSpPr>
            <a:spLocks noGrp="1"/>
          </p:cNvSpPr>
          <p:nvPr>
            <p:ph type="title"/>
          </p:nvPr>
        </p:nvSpPr>
        <p:spPr/>
        <p:txBody>
          <a:bodyPr/>
          <a:lstStyle/>
          <a:p>
            <a:r>
              <a:rPr lang="en-US"/>
              <a:t>Click to edit Master title style</a:t>
            </a:r>
            <a:endParaRPr lang="ro-RO"/>
          </a:p>
        </p:txBody>
      </p:sp>
      <p:sp>
        <p:nvSpPr>
          <p:cNvPr id="3" name="Date Placeholder 2">
            <a:extLst>
              <a:ext uri="{FF2B5EF4-FFF2-40B4-BE49-F238E27FC236}">
                <a16:creationId xmlns:a16="http://schemas.microsoft.com/office/drawing/2014/main" id="{3CCB4438-5D39-4648-A21D-14877D309B64}"/>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4" name="Footer Placeholder 3">
            <a:extLst>
              <a:ext uri="{FF2B5EF4-FFF2-40B4-BE49-F238E27FC236}">
                <a16:creationId xmlns:a16="http://schemas.microsoft.com/office/drawing/2014/main" id="{B426BAFD-AB67-4F69-9DF8-DEABADA76CF7}"/>
              </a:ext>
            </a:extLst>
          </p:cNvPr>
          <p:cNvSpPr>
            <a:spLocks noGrp="1"/>
          </p:cNvSpPr>
          <p:nvPr>
            <p:ph type="ftr" sz="quarter" idx="11"/>
          </p:nvPr>
        </p:nvSpPr>
        <p:spPr/>
        <p:txBody>
          <a:bodyPr/>
          <a:lstStyle/>
          <a:p>
            <a:endParaRPr lang="ro-RO"/>
          </a:p>
        </p:txBody>
      </p:sp>
      <p:sp>
        <p:nvSpPr>
          <p:cNvPr id="5" name="Slide Number Placeholder 4">
            <a:extLst>
              <a:ext uri="{FF2B5EF4-FFF2-40B4-BE49-F238E27FC236}">
                <a16:creationId xmlns:a16="http://schemas.microsoft.com/office/drawing/2014/main" id="{FC3F384E-B88A-43AF-B0C7-582291BC4A65}"/>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23331608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4DC3DF-C94F-4D37-968C-DBCC8D20B430}"/>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3" name="Footer Placeholder 2">
            <a:extLst>
              <a:ext uri="{FF2B5EF4-FFF2-40B4-BE49-F238E27FC236}">
                <a16:creationId xmlns:a16="http://schemas.microsoft.com/office/drawing/2014/main" id="{CD54AE12-2ACF-47A1-96F9-CC9E45BB5952}"/>
              </a:ext>
            </a:extLst>
          </p:cNvPr>
          <p:cNvSpPr>
            <a:spLocks noGrp="1"/>
          </p:cNvSpPr>
          <p:nvPr>
            <p:ph type="ftr" sz="quarter" idx="11"/>
          </p:nvPr>
        </p:nvSpPr>
        <p:spPr/>
        <p:txBody>
          <a:bodyPr/>
          <a:lstStyle/>
          <a:p>
            <a:endParaRPr lang="ro-RO"/>
          </a:p>
        </p:txBody>
      </p:sp>
      <p:sp>
        <p:nvSpPr>
          <p:cNvPr id="4" name="Slide Number Placeholder 3">
            <a:extLst>
              <a:ext uri="{FF2B5EF4-FFF2-40B4-BE49-F238E27FC236}">
                <a16:creationId xmlns:a16="http://schemas.microsoft.com/office/drawing/2014/main" id="{6CB539EC-FDFC-44DE-A498-E1CAA1BFB23B}"/>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14540184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113A5-CEF2-460F-BEBA-ED4881DAB8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Content Placeholder 2">
            <a:extLst>
              <a:ext uri="{FF2B5EF4-FFF2-40B4-BE49-F238E27FC236}">
                <a16:creationId xmlns:a16="http://schemas.microsoft.com/office/drawing/2014/main" id="{2E946F7B-B1F6-48A1-A3BB-547E752C3C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a:extLst>
              <a:ext uri="{FF2B5EF4-FFF2-40B4-BE49-F238E27FC236}">
                <a16:creationId xmlns:a16="http://schemas.microsoft.com/office/drawing/2014/main" id="{F39F1BB0-4428-4296-9C01-BC20A726DA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3FEABA-1F63-431C-BAAC-F5F25D6B5550}"/>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6" name="Footer Placeholder 5">
            <a:extLst>
              <a:ext uri="{FF2B5EF4-FFF2-40B4-BE49-F238E27FC236}">
                <a16:creationId xmlns:a16="http://schemas.microsoft.com/office/drawing/2014/main" id="{6ADE2706-08F3-46D9-A49B-4BF8DE4C8FB7}"/>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1175FA65-EAEB-4E50-BA97-96D3E9B09F47}"/>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5004757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6FB47-C943-4498-9731-8BCEF9DA7A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Picture Placeholder 2">
            <a:extLst>
              <a:ext uri="{FF2B5EF4-FFF2-40B4-BE49-F238E27FC236}">
                <a16:creationId xmlns:a16="http://schemas.microsoft.com/office/drawing/2014/main" id="{4F148DF7-06DA-4514-A474-432B2A0035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a:extLst>
              <a:ext uri="{FF2B5EF4-FFF2-40B4-BE49-F238E27FC236}">
                <a16:creationId xmlns:a16="http://schemas.microsoft.com/office/drawing/2014/main" id="{F699DE67-05BA-45AA-B615-35B58357FC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99A841-61EC-4D63-BDC2-11F54FBA0B78}"/>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6" name="Footer Placeholder 5">
            <a:extLst>
              <a:ext uri="{FF2B5EF4-FFF2-40B4-BE49-F238E27FC236}">
                <a16:creationId xmlns:a16="http://schemas.microsoft.com/office/drawing/2014/main" id="{EFE31BE6-D004-488A-8BA9-A5995181F0FC}"/>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BDD4FA78-AF6A-408E-AF1F-F28501F88D41}"/>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9900383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E633A-49CD-4029-A8D7-67808E66F918}"/>
              </a:ext>
            </a:extLst>
          </p:cNvPr>
          <p:cNvSpPr>
            <a:spLocks noGrp="1"/>
          </p:cNvSpPr>
          <p:nvPr>
            <p:ph type="title"/>
          </p:nvPr>
        </p:nvSpPr>
        <p:spPr/>
        <p:txBody>
          <a:bodyPr/>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75B1E834-B0CC-4380-90B4-47A80C4A15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A9A6A888-AF02-4280-A749-60A040D1C505}"/>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5" name="Footer Placeholder 4">
            <a:extLst>
              <a:ext uri="{FF2B5EF4-FFF2-40B4-BE49-F238E27FC236}">
                <a16:creationId xmlns:a16="http://schemas.microsoft.com/office/drawing/2014/main" id="{076DF74A-B3A1-4537-809E-0F4E339C2194}"/>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CF1DD2AE-A443-46CA-8C0F-BFA5ECD35C7D}"/>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32747516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A6B36D-6BD1-445C-8346-72D59A974E9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05EE3302-F858-4F7D-834D-8011122FB2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DE8C331F-0FE9-4FF3-B4C6-50D39EE8D2B8}"/>
              </a:ext>
            </a:extLst>
          </p:cNvPr>
          <p:cNvSpPr>
            <a:spLocks noGrp="1"/>
          </p:cNvSpPr>
          <p:nvPr>
            <p:ph type="dt" sz="half" idx="10"/>
          </p:nvPr>
        </p:nvSpPr>
        <p:spPr/>
        <p:txBody>
          <a:bodyPr/>
          <a:lstStyle/>
          <a:p>
            <a:fld id="{0470555F-4CEE-4C5C-AB1D-0D4547C33597}" type="datetimeFigureOut">
              <a:rPr lang="ro-RO" smtClean="0"/>
              <a:t>14.09.2022</a:t>
            </a:fld>
            <a:endParaRPr lang="ro-RO"/>
          </a:p>
        </p:txBody>
      </p:sp>
      <p:sp>
        <p:nvSpPr>
          <p:cNvPr id="5" name="Footer Placeholder 4">
            <a:extLst>
              <a:ext uri="{FF2B5EF4-FFF2-40B4-BE49-F238E27FC236}">
                <a16:creationId xmlns:a16="http://schemas.microsoft.com/office/drawing/2014/main" id="{A6001F17-4C9E-4748-B05A-CE102610BF1F}"/>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CF2A6DD0-102B-4C0E-ADBF-D1CF33EA651D}"/>
              </a:ext>
            </a:extLst>
          </p:cNvPr>
          <p:cNvSpPr>
            <a:spLocks noGrp="1"/>
          </p:cNvSpPr>
          <p:nvPr>
            <p:ph type="sldNum" sz="quarter" idx="12"/>
          </p:nvPr>
        </p:nvSpPr>
        <p:spPr/>
        <p:txBody>
          <a:bodyPr/>
          <a:lstStyle/>
          <a:p>
            <a:fld id="{F86C2F72-2727-4ECB-B4F0-893603D74DCF}" type="slidenum">
              <a:rPr lang="ro-RO" smtClean="0"/>
              <a:t>‹#›</a:t>
            </a:fld>
            <a:endParaRPr lang="ro-RO"/>
          </a:p>
        </p:txBody>
      </p:sp>
    </p:spTree>
    <p:extLst>
      <p:ext uri="{BB962C8B-B14F-4D97-AF65-F5344CB8AC3E}">
        <p14:creationId xmlns:p14="http://schemas.microsoft.com/office/powerpoint/2010/main" val="37998783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60D0C1-8AAB-4755-B419-E6E05FD8CE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o-RO"/>
          </a:p>
        </p:txBody>
      </p:sp>
      <p:sp>
        <p:nvSpPr>
          <p:cNvPr id="3" name="Text Placeholder 2">
            <a:extLst>
              <a:ext uri="{FF2B5EF4-FFF2-40B4-BE49-F238E27FC236}">
                <a16:creationId xmlns:a16="http://schemas.microsoft.com/office/drawing/2014/main" id="{8E4F81ED-599C-4EB2-9404-919BAC990C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6C6F3401-E1D6-4B72-A11E-E3F477F5D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70555F-4CEE-4C5C-AB1D-0D4547C33597}" type="datetimeFigureOut">
              <a:rPr lang="ro-RO" smtClean="0"/>
              <a:t>14.09.2022</a:t>
            </a:fld>
            <a:endParaRPr lang="ro-RO"/>
          </a:p>
        </p:txBody>
      </p:sp>
      <p:sp>
        <p:nvSpPr>
          <p:cNvPr id="5" name="Footer Placeholder 4">
            <a:extLst>
              <a:ext uri="{FF2B5EF4-FFF2-40B4-BE49-F238E27FC236}">
                <a16:creationId xmlns:a16="http://schemas.microsoft.com/office/drawing/2014/main" id="{7F9B5A5A-DDFF-49A7-B40A-63B5ADC5D6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a:extLst>
              <a:ext uri="{FF2B5EF4-FFF2-40B4-BE49-F238E27FC236}">
                <a16:creationId xmlns:a16="http://schemas.microsoft.com/office/drawing/2014/main" id="{0EA3AE7B-0444-4040-8018-3C2835AA84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6C2F72-2727-4ECB-B4F0-893603D74DCF}" type="slidenum">
              <a:rPr lang="ro-RO" smtClean="0"/>
              <a:t>‹#›</a:t>
            </a:fld>
            <a:endParaRPr lang="ro-RO"/>
          </a:p>
        </p:txBody>
      </p:sp>
    </p:spTree>
    <p:extLst>
      <p:ext uri="{BB962C8B-B14F-4D97-AF65-F5344CB8AC3E}">
        <p14:creationId xmlns:p14="http://schemas.microsoft.com/office/powerpoint/2010/main" val="2199859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asap-romania.ro/"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asap-romania.ro/petitie"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hyperlink" Target="https://asap-romania.ro/evenimente/plasticul-de-unica-folosinta-de-eterna-poluare" TargetMode="External"/><Relationship Id="rId3" Type="http://schemas.openxmlformats.org/officeDocument/2006/relationships/hyperlink" Target="https://www.youtube.com/watch?v=NLtV7kauZI4&amp;t=1s" TargetMode="External"/><Relationship Id="rId7" Type="http://schemas.openxmlformats.org/officeDocument/2006/relationships/hyperlink" Target="https://asap-romania.ro/evenimente/cine-a-inventat-plasticul"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asap-romania.ro/evenimente/rusu-s-a-miscat-asap-tu-cum-stai" TargetMode="External"/><Relationship Id="rId5" Type="http://schemas.openxmlformats.org/officeDocument/2006/relationships/hyperlink" Target="https://asap-romania.ro/evenimente/iulia-boloca-nu-mai-e-cu-bob-e-cu-asap" TargetMode="External"/><Relationship Id="rId10" Type="http://schemas.openxmlformats.org/officeDocument/2006/relationships/image" Target="../media/image10.jpg"/><Relationship Id="rId4" Type="http://schemas.openxmlformats.org/officeDocument/2006/relationships/hyperlink" Target="https://asap-romania.ro/evenimente/natura-de-plastic" TargetMode="External"/><Relationship Id="rId9" Type="http://schemas.openxmlformats.org/officeDocument/2006/relationships/hyperlink" Target="https://fpm.ro/recicleaza-aluziva-si-asap-romania-trag-un-semnal-de-alarma/"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comunicare@asap-romania.ro"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ED3B"/>
        </a:solidFill>
        <a:effectLst/>
      </p:bgPr>
    </p:bg>
    <p:spTree>
      <p:nvGrpSpPr>
        <p:cNvPr id="1" name=""/>
        <p:cNvGrpSpPr/>
        <p:nvPr/>
      </p:nvGrpSpPr>
      <p:grpSpPr>
        <a:xfrm>
          <a:off x="0" y="0"/>
          <a:ext cx="0" cy="0"/>
          <a:chOff x="0" y="0"/>
          <a:chExt cx="0" cy="0"/>
        </a:xfrm>
      </p:grpSpPr>
      <p:pic>
        <p:nvPicPr>
          <p:cNvPr id="6" name="Google Shape;104;p17">
            <a:extLst>
              <a:ext uri="{FF2B5EF4-FFF2-40B4-BE49-F238E27FC236}">
                <a16:creationId xmlns:a16="http://schemas.microsoft.com/office/drawing/2014/main" id="{6C3FAFED-8DB4-4640-89F0-509D8B72A7C3}"/>
              </a:ext>
            </a:extLst>
          </p:cNvPr>
          <p:cNvPicPr preferRelativeResize="0"/>
          <p:nvPr/>
        </p:nvPicPr>
        <p:blipFill rotWithShape="1">
          <a:blip r:embed="rId2">
            <a:alphaModFix/>
          </a:blip>
          <a:srcRect/>
          <a:stretch/>
        </p:blipFill>
        <p:spPr>
          <a:xfrm>
            <a:off x="5334069" y="0"/>
            <a:ext cx="6857931" cy="6858000"/>
          </a:xfrm>
          <a:prstGeom prst="rect">
            <a:avLst/>
          </a:prstGeom>
          <a:noFill/>
          <a:ln>
            <a:noFill/>
          </a:ln>
        </p:spPr>
      </p:pic>
      <p:sp>
        <p:nvSpPr>
          <p:cNvPr id="7" name="Google Shape;105;p17">
            <a:extLst>
              <a:ext uri="{FF2B5EF4-FFF2-40B4-BE49-F238E27FC236}">
                <a16:creationId xmlns:a16="http://schemas.microsoft.com/office/drawing/2014/main" id="{216D6CB7-ABFB-42F7-80E5-60F984928E21}"/>
              </a:ext>
            </a:extLst>
          </p:cNvPr>
          <p:cNvSpPr txBox="1">
            <a:spLocks/>
          </p:cNvSpPr>
          <p:nvPr/>
        </p:nvSpPr>
        <p:spPr>
          <a:xfrm>
            <a:off x="889682" y="2355600"/>
            <a:ext cx="3494102" cy="2146800"/>
          </a:xfrm>
          <a:prstGeom prst="rect">
            <a:avLst/>
          </a:pr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1pPr>
            <a:lvl2pPr marR="0" lvl="1"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2pPr>
            <a:lvl3pPr marR="0" lvl="2"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3pPr>
            <a:lvl4pPr marR="0" lvl="3"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4pPr>
            <a:lvl5pPr marR="0" lvl="4"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5pPr>
            <a:lvl6pPr marR="0" lvl="5"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6pPr>
            <a:lvl7pPr marR="0" lvl="6"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7pPr>
            <a:lvl8pPr marR="0" lvl="7"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8pPr>
            <a:lvl9pPr marR="0" lvl="8"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9pPr>
          </a:lstStyle>
          <a:p>
            <a:r>
              <a:rPr lang="ro-RO" sz="6400" kern="0" dirty="0">
                <a:solidFill>
                  <a:schemeClr val="tx1"/>
                </a:solidFill>
                <a:highlight>
                  <a:srgbClr val="F3ED3B"/>
                </a:highlight>
                <a:latin typeface="Oswald"/>
                <a:ea typeface="Oswald"/>
                <a:cs typeface="Oswald"/>
                <a:sym typeface="Oswald"/>
              </a:rPr>
              <a:t>ASAP</a:t>
            </a:r>
          </a:p>
        </p:txBody>
      </p:sp>
    </p:spTree>
    <p:extLst>
      <p:ext uri="{BB962C8B-B14F-4D97-AF65-F5344CB8AC3E}">
        <p14:creationId xmlns:p14="http://schemas.microsoft.com/office/powerpoint/2010/main" val="8444942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CE ESTE ASAP?</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10343356" cy="3316730"/>
          </a:xfrm>
          <a:prstGeom prst="rect">
            <a:avLst/>
          </a:prstGeom>
          <a:noFill/>
          <a:ln>
            <a:noFill/>
          </a:ln>
        </p:spPr>
        <p:txBody>
          <a:bodyPr spcFirstLastPara="1" wrap="square" lIns="91425" tIns="45700" rIns="91425" bIns="45700" anchor="t" anchorCtr="0">
            <a:noAutofit/>
          </a:bodyPr>
          <a:lstStyle/>
          <a:p>
            <a:pPr algn="just">
              <a:lnSpc>
                <a:spcPct val="115000"/>
              </a:lnSpc>
              <a:buClr>
                <a:srgbClr val="000000"/>
              </a:buClr>
              <a:buSzPts val="1100"/>
              <a:buFont typeface="Arial"/>
              <a:buNone/>
            </a:pPr>
            <a:r>
              <a:rPr lang="ro-RO" sz="3200" b="1" kern="0" dirty="0">
                <a:solidFill>
                  <a:srgbClr val="000000"/>
                </a:solidFill>
                <a:highlight>
                  <a:srgbClr val="FFFFFF"/>
                </a:highlight>
                <a:latin typeface="Oswald" pitchFamily="2" charset="-18"/>
                <a:ea typeface="Oswald Regular"/>
                <a:cs typeface="Oswald Regular"/>
                <a:sym typeface="Oswald Regular"/>
                <a:hlinkClick r:id="rId3"/>
              </a:rPr>
              <a:t>ASAP</a:t>
            </a:r>
            <a:r>
              <a:rPr lang="en-US" sz="3200" b="1" kern="0" dirty="0">
                <a:solidFill>
                  <a:srgbClr val="000000"/>
                </a:solidFill>
                <a:highlight>
                  <a:srgbClr val="FFFFFF"/>
                </a:highlight>
                <a:latin typeface="Oswald" pitchFamily="2" charset="-18"/>
                <a:ea typeface="Oswald Regular"/>
                <a:cs typeface="Oswald Regular"/>
                <a:sym typeface="Oswald Regular"/>
              </a:rPr>
              <a:t> – Armata Se</a:t>
            </a:r>
            <a:r>
              <a:rPr lang="ro-RO" sz="3200" b="1" kern="0" dirty="0">
                <a:solidFill>
                  <a:srgbClr val="000000"/>
                </a:solidFill>
                <a:highlight>
                  <a:srgbClr val="FFFFFF"/>
                </a:highlight>
                <a:latin typeface="Oswald" pitchFamily="2" charset="-18"/>
                <a:ea typeface="Oswald Regular"/>
                <a:cs typeface="Oswald Regular"/>
                <a:sym typeface="Oswald Regular"/>
              </a:rPr>
              <a:t>lectării Atente a Plasticului </a:t>
            </a:r>
            <a:r>
              <a:rPr lang="ro-RO" sz="3200" kern="0" dirty="0">
                <a:solidFill>
                  <a:srgbClr val="000000"/>
                </a:solidFill>
                <a:highlight>
                  <a:srgbClr val="FFFFFF"/>
                </a:highlight>
                <a:latin typeface="Oswald" pitchFamily="2" charset="-18"/>
                <a:ea typeface="Oswald Regular"/>
                <a:cs typeface="Oswald Regular"/>
                <a:sym typeface="Oswald Regular"/>
              </a:rPr>
              <a:t>este un program de responsabilitate socială, inițiat de Fundația The Institute și susținut de Lidl România, care urmărește </a:t>
            </a:r>
            <a:r>
              <a:rPr lang="ro-RO" sz="3200" b="1" kern="0" dirty="0">
                <a:solidFill>
                  <a:srgbClr val="000000"/>
                </a:solidFill>
                <a:highlight>
                  <a:srgbClr val="FFFFFF"/>
                </a:highlight>
                <a:latin typeface="Oswald" pitchFamily="2" charset="-18"/>
                <a:ea typeface="Oswald Regular"/>
                <a:cs typeface="Oswald Regular"/>
                <a:sym typeface="Oswald Regular"/>
              </a:rPr>
              <a:t>să genereze schimbare în comportamentul adolescenților față de plastic</a:t>
            </a:r>
            <a:r>
              <a:rPr lang="ro-RO" sz="3200" kern="0" dirty="0">
                <a:solidFill>
                  <a:srgbClr val="000000"/>
                </a:solidFill>
                <a:highlight>
                  <a:srgbClr val="FFFFFF"/>
                </a:highlight>
                <a:latin typeface="Oswald" pitchFamily="2" charset="-18"/>
                <a:ea typeface="Oswald Regular"/>
                <a:cs typeface="Oswald Regular"/>
                <a:sym typeface="Oswald Regular"/>
              </a:rPr>
              <a:t>, de la utilizare la colectarea separată și reciclare. </a:t>
            </a:r>
            <a:endParaRPr sz="3200" kern="0" dirty="0">
              <a:solidFill>
                <a:srgbClr val="000000"/>
              </a:solidFill>
              <a:highlight>
                <a:srgbClr val="FFFFFF"/>
              </a:highlight>
              <a:latin typeface="Oswald" pitchFamily="2" charset="-18"/>
              <a:ea typeface="Oswald Regular"/>
              <a:cs typeface="Oswald Regular"/>
              <a:sym typeface="Oswald Regular"/>
            </a:endParaRPr>
          </a:p>
        </p:txBody>
      </p:sp>
    </p:spTree>
    <p:extLst>
      <p:ext uri="{BB962C8B-B14F-4D97-AF65-F5344CB8AC3E}">
        <p14:creationId xmlns:p14="http://schemas.microsoft.com/office/powerpoint/2010/main" val="39784272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pic>
        <p:nvPicPr>
          <p:cNvPr id="5" name="Google Shape;121;p3">
            <a:extLst>
              <a:ext uri="{FF2B5EF4-FFF2-40B4-BE49-F238E27FC236}">
                <a16:creationId xmlns:a16="http://schemas.microsoft.com/office/drawing/2014/main" id="{39E929CE-3C00-4B7A-B9E3-5FC45738126D}"/>
              </a:ext>
            </a:extLst>
          </p:cNvPr>
          <p:cNvPicPr preferRelativeResize="0"/>
          <p:nvPr/>
        </p:nvPicPr>
        <p:blipFill rotWithShape="1">
          <a:blip r:embed="rId3">
            <a:alphaModFix/>
          </a:blip>
          <a:srcRect l="248" r="258"/>
          <a:stretch/>
        </p:blipFill>
        <p:spPr>
          <a:xfrm>
            <a:off x="3755987" y="153305"/>
            <a:ext cx="4680025" cy="6551389"/>
          </a:xfrm>
          <a:prstGeom prst="rect">
            <a:avLst/>
          </a:prstGeom>
          <a:noFill/>
          <a:ln>
            <a:noFill/>
          </a:ln>
        </p:spPr>
      </p:pic>
    </p:spTree>
    <p:extLst>
      <p:ext uri="{BB962C8B-B14F-4D97-AF65-F5344CB8AC3E}">
        <p14:creationId xmlns:p14="http://schemas.microsoft.com/office/powerpoint/2010/main" val="11619955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CE ÎȘI PROPUNE ASAP?</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578131"/>
            <a:ext cx="10343356" cy="3316730"/>
          </a:xfrm>
          <a:prstGeom prst="rect">
            <a:avLst/>
          </a:prstGeom>
          <a:noFill/>
          <a:ln>
            <a:noFill/>
          </a:ln>
        </p:spPr>
        <p:txBody>
          <a:bodyPr spcFirstLastPara="1" wrap="square" lIns="91425" tIns="45700" rIns="91425" bIns="45700" anchor="t" anchorCtr="0">
            <a:noAutofit/>
          </a:bodyPr>
          <a:lstStyle/>
          <a:p>
            <a:pPr algn="just">
              <a:lnSpc>
                <a:spcPct val="115000"/>
              </a:lnSpc>
              <a:buClr>
                <a:schemeClr val="dk2"/>
              </a:buClr>
              <a:buSzPts val="1100"/>
            </a:pPr>
            <a:r>
              <a:rPr lang="ro-RO" sz="2200" dirty="0">
                <a:latin typeface="Oswald" panose="020B0604020202020204" charset="-18"/>
                <a:ea typeface="Oswald"/>
                <a:cs typeface="Oswald"/>
                <a:sym typeface="Oswald"/>
              </a:rPr>
              <a:t>ASAP </a:t>
            </a:r>
            <a:r>
              <a:rPr lang="en-US" sz="2200" dirty="0" err="1">
                <a:latin typeface="Oswald" panose="020B0604020202020204" charset="-18"/>
                <a:ea typeface="Oswald"/>
                <a:cs typeface="Oswald"/>
                <a:sym typeface="Oswald"/>
              </a:rPr>
              <a:t>urm</a:t>
            </a:r>
            <a:r>
              <a:rPr lang="ro-RO" sz="2200" dirty="0">
                <a:latin typeface="Oswald" panose="020B0604020202020204" charset="-18"/>
                <a:ea typeface="Oswald"/>
                <a:cs typeface="Oswald"/>
                <a:sym typeface="Oswald"/>
              </a:rPr>
              <a:t>ărește două direcții strategice:</a:t>
            </a:r>
          </a:p>
          <a:p>
            <a:pPr marL="0" lvl="0" indent="0" algn="just" rtl="0">
              <a:lnSpc>
                <a:spcPct val="115000"/>
              </a:lnSpc>
              <a:spcBef>
                <a:spcPts val="0"/>
              </a:spcBef>
              <a:spcAft>
                <a:spcPts val="0"/>
              </a:spcAft>
              <a:buClr>
                <a:schemeClr val="dk2"/>
              </a:buClr>
              <a:buSzPts val="1100"/>
              <a:buFont typeface="Arial"/>
              <a:buNone/>
            </a:pPr>
            <a:endParaRPr lang="en-GB" sz="2200" b="1" dirty="0">
              <a:latin typeface="Oswald" panose="020B0604020202020204" charset="-18"/>
              <a:ea typeface="Oswald"/>
              <a:cs typeface="Oswald"/>
              <a:sym typeface="Oswald"/>
            </a:endParaRPr>
          </a:p>
          <a:p>
            <a:pPr marL="0" lvl="0" indent="0" algn="just" rtl="0">
              <a:lnSpc>
                <a:spcPct val="115000"/>
              </a:lnSpc>
              <a:spcBef>
                <a:spcPts val="0"/>
              </a:spcBef>
              <a:spcAft>
                <a:spcPts val="0"/>
              </a:spcAft>
              <a:buClr>
                <a:schemeClr val="dk2"/>
              </a:buClr>
              <a:buSzPts val="1100"/>
              <a:buFont typeface="Arial"/>
              <a:buNone/>
            </a:pPr>
            <a:r>
              <a:rPr lang="en-GB" sz="2200" b="1" dirty="0">
                <a:latin typeface="Oswald" panose="020B0604020202020204" charset="-18"/>
                <a:ea typeface="Oswald"/>
                <a:cs typeface="Oswald"/>
                <a:sym typeface="Oswald"/>
              </a:rPr>
              <a:t>       </a:t>
            </a:r>
            <a:r>
              <a:rPr lang="ro-RO" sz="2200" b="1" dirty="0">
                <a:latin typeface="Oswald" panose="020B0604020202020204" charset="-18"/>
                <a:ea typeface="Oswald"/>
                <a:cs typeface="Oswald"/>
                <a:sym typeface="Oswald"/>
              </a:rPr>
              <a:t>PROGRAMUL DE COLECTARE SEPARATĂ A DEȘEURILOR ÎN TOATE ȘCOLILE DIN ROMÂNIA: </a:t>
            </a:r>
            <a:r>
              <a:rPr lang="ro-RO" sz="2200" dirty="0">
                <a:latin typeface="Oswald" panose="020B0604020202020204" charset="-18"/>
                <a:ea typeface="Oswald"/>
                <a:cs typeface="Oswald"/>
                <a:sym typeface="Oswald"/>
              </a:rPr>
              <a:t>ASAP urmărește să creeze cea mai mare infrastructură funcțională de colectare separată a deșeurilor reciclabile în școlile din România. Prin acest program, ASAP urmărește calitatea colectării separate și, în final, contribuie la atingerea cotelor de reciclare asumate local și central de România în raport cu UE. </a:t>
            </a:r>
          </a:p>
          <a:p>
            <a:pPr marL="0" lvl="0" indent="0" algn="just" rtl="0">
              <a:lnSpc>
                <a:spcPct val="115000"/>
              </a:lnSpc>
              <a:spcBef>
                <a:spcPts val="0"/>
              </a:spcBef>
              <a:spcAft>
                <a:spcPts val="0"/>
              </a:spcAft>
              <a:buClr>
                <a:schemeClr val="dk2"/>
              </a:buClr>
              <a:buSzPts val="1100"/>
              <a:buFont typeface="Arial"/>
              <a:buNone/>
            </a:pPr>
            <a:endParaRPr lang="en-US" sz="2200" dirty="0">
              <a:latin typeface="Oswald" panose="020B0604020202020204" charset="-18"/>
              <a:ea typeface="Oswald"/>
              <a:cs typeface="Oswald"/>
              <a:sym typeface="Oswald"/>
            </a:endParaRPr>
          </a:p>
          <a:p>
            <a:pPr algn="just">
              <a:lnSpc>
                <a:spcPct val="115000"/>
              </a:lnSpc>
              <a:buClr>
                <a:schemeClr val="dk2"/>
              </a:buClr>
              <a:buSzPts val="1100"/>
            </a:pPr>
            <a:r>
              <a:rPr lang="en-GB" sz="2200" b="1" dirty="0">
                <a:latin typeface="Oswald" panose="020B0604020202020204" charset="-18"/>
                <a:ea typeface="Oswald"/>
                <a:cs typeface="Oswald"/>
                <a:sym typeface="Oswald"/>
              </a:rPr>
              <a:t>       </a:t>
            </a:r>
            <a:r>
              <a:rPr lang="ro-RO" sz="2200" b="1" dirty="0">
                <a:latin typeface="Oswald" panose="020B0604020202020204" charset="-18"/>
                <a:ea typeface="Oswald"/>
                <a:cs typeface="Oswald"/>
                <a:sym typeface="Oswald"/>
              </a:rPr>
              <a:t>EDUCARE</a:t>
            </a:r>
            <a:r>
              <a:rPr lang="ro-RO" sz="2200" dirty="0">
                <a:latin typeface="Oswald" panose="020B0604020202020204" charset="-18"/>
                <a:ea typeface="Oswald"/>
                <a:cs typeface="Oswald"/>
                <a:sym typeface="Oswald"/>
              </a:rPr>
              <a:t>: prin materialele dezvoltate în proiect, precum și prin diferitele formări sau activități cu elevii, ASAP își propune să schimbe comportamentul acestora în ce privește colectarea separată a deșeurilor. </a:t>
            </a:r>
            <a:endParaRPr lang="ro-RO" sz="2400" kern="0" dirty="0">
              <a:solidFill>
                <a:srgbClr val="000000"/>
              </a:solidFill>
              <a:highlight>
                <a:srgbClr val="FFFFFF"/>
              </a:highlight>
              <a:latin typeface="Oswald" pitchFamily="2" charset="-18"/>
              <a:ea typeface="Roboto" panose="02000000000000000000" pitchFamily="2" charset="0"/>
              <a:cs typeface="Oswald Regular"/>
              <a:sym typeface="Oswald Regular"/>
            </a:endParaRPr>
          </a:p>
        </p:txBody>
      </p:sp>
      <p:pic>
        <p:nvPicPr>
          <p:cNvPr id="5" name="Picture 4">
            <a:extLst>
              <a:ext uri="{FF2B5EF4-FFF2-40B4-BE49-F238E27FC236}">
                <a16:creationId xmlns:a16="http://schemas.microsoft.com/office/drawing/2014/main" id="{F905712B-B275-4821-B3AD-08905FDD6165}"/>
              </a:ext>
            </a:extLst>
          </p:cNvPr>
          <p:cNvPicPr>
            <a:picLocks noChangeAspect="1"/>
          </p:cNvPicPr>
          <p:nvPr/>
        </p:nvPicPr>
        <p:blipFill>
          <a:blip r:embed="rId3"/>
          <a:stretch>
            <a:fillRect/>
          </a:stretch>
        </p:blipFill>
        <p:spPr>
          <a:xfrm>
            <a:off x="1050424" y="2310064"/>
            <a:ext cx="375308" cy="392764"/>
          </a:xfrm>
          <a:prstGeom prst="rect">
            <a:avLst/>
          </a:prstGeom>
        </p:spPr>
      </p:pic>
      <p:pic>
        <p:nvPicPr>
          <p:cNvPr id="6" name="Picture 5">
            <a:extLst>
              <a:ext uri="{FF2B5EF4-FFF2-40B4-BE49-F238E27FC236}">
                <a16:creationId xmlns:a16="http://schemas.microsoft.com/office/drawing/2014/main" id="{3A5A88E9-5F87-490E-8189-07AF07970355}"/>
              </a:ext>
            </a:extLst>
          </p:cNvPr>
          <p:cNvPicPr>
            <a:picLocks noChangeAspect="1"/>
          </p:cNvPicPr>
          <p:nvPr/>
        </p:nvPicPr>
        <p:blipFill>
          <a:blip r:embed="rId3"/>
          <a:stretch>
            <a:fillRect/>
          </a:stretch>
        </p:blipFill>
        <p:spPr>
          <a:xfrm>
            <a:off x="1050424" y="4616409"/>
            <a:ext cx="375308" cy="392764"/>
          </a:xfrm>
          <a:prstGeom prst="rect">
            <a:avLst/>
          </a:prstGeom>
        </p:spPr>
      </p:pic>
    </p:spTree>
    <p:extLst>
      <p:ext uri="{BB962C8B-B14F-4D97-AF65-F5344CB8AC3E}">
        <p14:creationId xmlns:p14="http://schemas.microsoft.com/office/powerpoint/2010/main" val="17030693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SUSȚINERE</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10343356" cy="3316730"/>
          </a:xfrm>
          <a:prstGeom prst="rect">
            <a:avLst/>
          </a:prstGeom>
          <a:noFill/>
          <a:ln>
            <a:noFill/>
          </a:ln>
        </p:spPr>
        <p:txBody>
          <a:bodyPr spcFirstLastPara="1" wrap="square" lIns="91425" tIns="45700" rIns="91425" bIns="45700" anchor="t" anchorCtr="0">
            <a:noAutofit/>
          </a:bodyPr>
          <a:lstStyle/>
          <a:p>
            <a:pPr marL="0" lvl="0" indent="0" algn="just" rtl="0">
              <a:lnSpc>
                <a:spcPct val="115000"/>
              </a:lnSpc>
              <a:spcBef>
                <a:spcPts val="0"/>
              </a:spcBef>
              <a:spcAft>
                <a:spcPts val="0"/>
              </a:spcAft>
              <a:buClr>
                <a:schemeClr val="dk2"/>
              </a:buClr>
              <a:buSzPts val="1100"/>
              <a:buFont typeface="Arial"/>
              <a:buNone/>
            </a:pPr>
            <a:r>
              <a:rPr lang="ro-RO" sz="2800" dirty="0">
                <a:highlight>
                  <a:schemeClr val="lt1"/>
                </a:highlight>
                <a:latin typeface="Oswald" panose="020B0604020202020204" charset="-18"/>
                <a:ea typeface="Oswald Regular"/>
                <a:cs typeface="Oswald Regular"/>
                <a:sym typeface="Oswald Regular"/>
              </a:rPr>
              <a:t>Pentru a atinge toate obiectivele programului - de a contribui activ la promovarea educației pentru mediu și de a crea un model funcțional de colectare separată, aplicabil tuturor instituțiilor de învățământ din România – ASAP România a încheiat un protocol de colaborare cu </a:t>
            </a:r>
            <a:r>
              <a:rPr lang="ro-RO" sz="2800" b="1" dirty="0">
                <a:highlight>
                  <a:schemeClr val="lt1"/>
                </a:highlight>
                <a:latin typeface="Oswald" panose="020B0604020202020204" charset="-18"/>
                <a:ea typeface="Oswald Regular"/>
                <a:cs typeface="Oswald Regular"/>
                <a:sym typeface="Oswald Regular"/>
              </a:rPr>
              <a:t>Ministerul Mediului</a:t>
            </a:r>
            <a:r>
              <a:rPr lang="en-US" sz="2800" b="1" dirty="0">
                <a:highlight>
                  <a:schemeClr val="lt1"/>
                </a:highlight>
                <a:latin typeface="Oswald" panose="020B0604020202020204" charset="-18"/>
                <a:ea typeface="Oswald Regular"/>
                <a:cs typeface="Oswald Regular"/>
                <a:sym typeface="Oswald Regular"/>
              </a:rPr>
              <a:t>.</a:t>
            </a:r>
            <a:endParaRPr lang="ro-RO" sz="2800" dirty="0">
              <a:highlight>
                <a:schemeClr val="lt1"/>
              </a:highlight>
              <a:latin typeface="Oswald" panose="020B0604020202020204" charset="-18"/>
              <a:ea typeface="Oswald Regular"/>
              <a:cs typeface="Oswald Regular"/>
              <a:sym typeface="Oswald Regular"/>
            </a:endParaRPr>
          </a:p>
          <a:p>
            <a:pPr marL="0" lvl="0" indent="0" algn="just" rtl="0">
              <a:lnSpc>
                <a:spcPct val="115000"/>
              </a:lnSpc>
              <a:spcBef>
                <a:spcPts val="0"/>
              </a:spcBef>
              <a:spcAft>
                <a:spcPts val="0"/>
              </a:spcAft>
              <a:buClr>
                <a:schemeClr val="dk2"/>
              </a:buClr>
              <a:buSzPts val="1100"/>
              <a:buFont typeface="Arial"/>
              <a:buNone/>
            </a:pPr>
            <a:r>
              <a:rPr lang="ro-RO" sz="2800" dirty="0">
                <a:highlight>
                  <a:schemeClr val="lt1"/>
                </a:highlight>
                <a:latin typeface="Oswald" panose="020B0604020202020204" charset="-18"/>
                <a:ea typeface="Oswald Regular"/>
                <a:cs typeface="Oswald Regular"/>
                <a:sym typeface="Oswald Regular"/>
              </a:rPr>
              <a:t>  </a:t>
            </a:r>
            <a:endParaRPr lang="ro-RO" sz="2800" dirty="0">
              <a:highlight>
                <a:srgbClr val="00FF00"/>
              </a:highlight>
              <a:latin typeface="Oswald Regular"/>
              <a:ea typeface="Oswald Regular"/>
              <a:cs typeface="Oswald Regular"/>
              <a:sym typeface="Oswald Regular"/>
            </a:endParaRPr>
          </a:p>
          <a:p>
            <a:pPr algn="just">
              <a:lnSpc>
                <a:spcPct val="115000"/>
              </a:lnSpc>
              <a:buClr>
                <a:srgbClr val="000000"/>
              </a:buClr>
              <a:buSzPts val="1100"/>
              <a:buFont typeface="Arial"/>
              <a:buNone/>
            </a:pPr>
            <a:endParaRPr sz="2800" kern="0" dirty="0">
              <a:highlight>
                <a:srgbClr val="FFFFFF"/>
              </a:highlight>
              <a:latin typeface="Oswald" pitchFamily="2" charset="-18"/>
              <a:ea typeface="Oswald Regular"/>
              <a:cs typeface="Oswald Regular"/>
              <a:sym typeface="Oswald Regular"/>
            </a:endParaRPr>
          </a:p>
        </p:txBody>
      </p:sp>
    </p:spTree>
    <p:extLst>
      <p:ext uri="{BB962C8B-B14F-4D97-AF65-F5344CB8AC3E}">
        <p14:creationId xmlns:p14="http://schemas.microsoft.com/office/powerpoint/2010/main" val="8790936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PROIECT PILOT S6</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5171678" cy="331673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ro-RO" sz="1600" dirty="0">
                <a:latin typeface="Oswald" panose="020B0604020202020204" charset="-18"/>
                <a:ea typeface="Darker Grotesque SemiBold"/>
                <a:cs typeface="Darker Grotesque SemiBold"/>
                <a:sym typeface="Darker Grotesque SemiBold"/>
              </a:rPr>
              <a:t>ASAP a implementat în </a:t>
            </a:r>
            <a:r>
              <a:rPr lang="ro-RO" sz="1600" b="1" dirty="0">
                <a:latin typeface="Oswald" panose="020B0604020202020204" charset="-18"/>
                <a:ea typeface="Darker Grotesque SemiBold"/>
                <a:cs typeface="Darker Grotesque SemiBold"/>
                <a:sym typeface="Darker Grotesque SemiBold"/>
              </a:rPr>
              <a:t>București Sector 6 un proiect pilot </a:t>
            </a:r>
            <a:r>
              <a:rPr lang="ro-RO" sz="1600" dirty="0">
                <a:latin typeface="Oswald" panose="020B0604020202020204" charset="-18"/>
                <a:ea typeface="Darker Grotesque SemiBold"/>
                <a:cs typeface="Darker Grotesque SemiBold"/>
                <a:sym typeface="Darker Grotesque SemiBold"/>
              </a:rPr>
              <a:t>pentru colectarea separată a deșeurilor din unitățile de învățământ, între februarie și iunie 2021. </a:t>
            </a:r>
          </a:p>
          <a:p>
            <a:pPr marL="0" lvl="0" indent="0" algn="just" rtl="0">
              <a:spcBef>
                <a:spcPts val="0"/>
              </a:spcBef>
              <a:spcAft>
                <a:spcPts val="0"/>
              </a:spcAft>
              <a:buNone/>
            </a:pPr>
            <a:endParaRPr lang="ro-RO" sz="1600" dirty="0">
              <a:latin typeface="Oswald" panose="020B0604020202020204" charset="-18"/>
              <a:ea typeface="Darker Grotesque SemiBold"/>
              <a:cs typeface="Darker Grotesque SemiBold"/>
              <a:sym typeface="Darker Grotesque SemiBold"/>
            </a:endParaRPr>
          </a:p>
          <a:p>
            <a:pPr marL="0" lvl="0" indent="0" algn="just" rtl="0">
              <a:spcBef>
                <a:spcPts val="0"/>
              </a:spcBef>
              <a:spcAft>
                <a:spcPts val="0"/>
              </a:spcAft>
              <a:buNone/>
            </a:pPr>
            <a:r>
              <a:rPr lang="ro-RO" sz="1600" dirty="0">
                <a:latin typeface="Oswald" panose="020B0604020202020204" charset="-18"/>
                <a:ea typeface="Darker Grotesque SemiBold"/>
                <a:cs typeface="Darker Grotesque SemiBold"/>
                <a:sym typeface="Darker Grotesque SemiBold"/>
              </a:rPr>
              <a:t>Proiectul pilot a fost realizat în parteneriat cu Primăria Sectorului 6, Inspectoratul Școlar al Municipiului București și Administrația Școlilor Sector 6 București. </a:t>
            </a:r>
          </a:p>
          <a:p>
            <a:pPr marL="0" lvl="0" indent="0" algn="just" rtl="0">
              <a:spcBef>
                <a:spcPts val="0"/>
              </a:spcBef>
              <a:spcAft>
                <a:spcPts val="0"/>
              </a:spcAft>
              <a:buNone/>
            </a:pPr>
            <a:endParaRPr lang="ro-RO" sz="1600" dirty="0">
              <a:latin typeface="Oswald" panose="020B0604020202020204" charset="-18"/>
              <a:ea typeface="Darker Grotesque SemiBold"/>
              <a:cs typeface="Darker Grotesque SemiBold"/>
              <a:sym typeface="Darker Grotesque SemiBold"/>
            </a:endParaRPr>
          </a:p>
          <a:p>
            <a:pPr marL="0" lvl="0" indent="0" algn="just" rtl="0">
              <a:spcBef>
                <a:spcPts val="0"/>
              </a:spcBef>
              <a:spcAft>
                <a:spcPts val="0"/>
              </a:spcAft>
              <a:buNone/>
            </a:pPr>
            <a:r>
              <a:rPr lang="ro-RO" sz="1600" dirty="0">
                <a:latin typeface="Oswald" panose="020B0604020202020204" charset="-18"/>
                <a:ea typeface="Darker Grotesque SemiBold"/>
                <a:cs typeface="Darker Grotesque SemiBold"/>
                <a:sym typeface="Darker Grotesque SemiBold"/>
              </a:rPr>
              <a:t>Partener strategic al proiectului a fost GreenPoint Management. </a:t>
            </a:r>
          </a:p>
          <a:p>
            <a:pPr marL="0" lvl="0" indent="0" algn="just" rtl="0">
              <a:spcBef>
                <a:spcPts val="0"/>
              </a:spcBef>
              <a:spcAft>
                <a:spcPts val="0"/>
              </a:spcAft>
              <a:buNone/>
            </a:pPr>
            <a:endParaRPr lang="ro-RO" sz="1600" dirty="0">
              <a:latin typeface="Oswald" panose="020B0604020202020204" charset="-18"/>
              <a:ea typeface="Darker Grotesque SemiBold"/>
              <a:cs typeface="Darker Grotesque SemiBold"/>
              <a:sym typeface="Darker Grotesque SemiBold"/>
            </a:endParaRPr>
          </a:p>
          <a:p>
            <a:pPr marL="0" lvl="0" indent="0" algn="just" rtl="0">
              <a:spcBef>
                <a:spcPts val="0"/>
              </a:spcBef>
              <a:spcAft>
                <a:spcPts val="0"/>
              </a:spcAft>
              <a:buNone/>
            </a:pPr>
            <a:r>
              <a:rPr lang="ro-RO" sz="1600" dirty="0">
                <a:latin typeface="Oswald" panose="020B0604020202020204" charset="-18"/>
                <a:ea typeface="Darker Grotesque SemiBold"/>
                <a:cs typeface="Darker Grotesque SemiBold"/>
                <a:sym typeface="Darker Grotesque SemiBold"/>
              </a:rPr>
              <a:t>Prin proiectul pilot a fost creat primul model de bune practici în ceea ce privește colectarea separată în școli – atât prin educarea elevilor, cât și prin asigurarea infrastructurii optime de colectare. </a:t>
            </a:r>
          </a:p>
          <a:p>
            <a:pPr marL="0" lvl="0" indent="0" algn="just" rtl="0">
              <a:spcBef>
                <a:spcPts val="0"/>
              </a:spcBef>
              <a:spcAft>
                <a:spcPts val="0"/>
              </a:spcAft>
              <a:buNone/>
            </a:pPr>
            <a:endParaRPr lang="ro-RO" sz="1600" dirty="0">
              <a:latin typeface="Oswald" panose="020B0604020202020204" charset="-18"/>
              <a:ea typeface="Darker Grotesque SemiBold"/>
              <a:cs typeface="Darker Grotesque SemiBold"/>
              <a:sym typeface="Darker Grotesque SemiBold"/>
            </a:endParaRPr>
          </a:p>
          <a:p>
            <a:pPr marL="0" lvl="0" indent="0" algn="just" rtl="0">
              <a:spcBef>
                <a:spcPts val="0"/>
              </a:spcBef>
              <a:spcAft>
                <a:spcPts val="0"/>
              </a:spcAft>
              <a:buNone/>
            </a:pPr>
            <a:r>
              <a:rPr lang="ro-RO" sz="1600" dirty="0">
                <a:latin typeface="Oswald" panose="020B0604020202020204" charset="-18"/>
                <a:ea typeface="Darker Grotesque SemiBold"/>
                <a:cs typeface="Darker Grotesque SemiBold"/>
                <a:sym typeface="Darker Grotesque SemiBold"/>
              </a:rPr>
              <a:t>Din datele colectate în cadrul proiectului pilot a rezultat că au fost colectate peste 450 de kg de plastic, în condițiile în care școala s-a derulat mai degrabă online. </a:t>
            </a:r>
          </a:p>
        </p:txBody>
      </p:sp>
      <p:pic>
        <p:nvPicPr>
          <p:cNvPr id="5" name="Google Shape;134;p5">
            <a:extLst>
              <a:ext uri="{FF2B5EF4-FFF2-40B4-BE49-F238E27FC236}">
                <a16:creationId xmlns:a16="http://schemas.microsoft.com/office/drawing/2014/main" id="{970E7BDE-C5E8-4630-AE79-FB755703688F}"/>
              </a:ext>
            </a:extLst>
          </p:cNvPr>
          <p:cNvPicPr preferRelativeResize="0"/>
          <p:nvPr/>
        </p:nvPicPr>
        <p:blipFill rotWithShape="1">
          <a:blip r:embed="rId3">
            <a:alphaModFix/>
          </a:blip>
          <a:srcRect l="288" r="288"/>
          <a:stretch/>
        </p:blipFill>
        <p:spPr>
          <a:xfrm>
            <a:off x="7223772" y="579982"/>
            <a:ext cx="3851400" cy="5391435"/>
          </a:xfrm>
          <a:prstGeom prst="rect">
            <a:avLst/>
          </a:prstGeom>
          <a:noFill/>
          <a:ln>
            <a:noFill/>
          </a:ln>
        </p:spPr>
      </p:pic>
    </p:spTree>
    <p:extLst>
      <p:ext uri="{BB962C8B-B14F-4D97-AF65-F5344CB8AC3E}">
        <p14:creationId xmlns:p14="http://schemas.microsoft.com/office/powerpoint/2010/main" val="39296073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PROIECT PILOT S6</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pic>
        <p:nvPicPr>
          <p:cNvPr id="6" name="Content Placeholder 4">
            <a:extLst>
              <a:ext uri="{FF2B5EF4-FFF2-40B4-BE49-F238E27FC236}">
                <a16:creationId xmlns:a16="http://schemas.microsoft.com/office/drawing/2014/main" id="{D78F2ADE-F582-4F45-8ABF-0732D7A2F8B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37588" y="1878198"/>
            <a:ext cx="5240045" cy="3493363"/>
          </a:xfrm>
        </p:spPr>
      </p:pic>
      <p:pic>
        <p:nvPicPr>
          <p:cNvPr id="10" name="Picture 9">
            <a:extLst>
              <a:ext uri="{FF2B5EF4-FFF2-40B4-BE49-F238E27FC236}">
                <a16:creationId xmlns:a16="http://schemas.microsoft.com/office/drawing/2014/main" id="{9EA9C00C-3CD4-4AF9-BF22-0F375F9FCD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32125" y="1878199"/>
            <a:ext cx="5240043" cy="3493362"/>
          </a:xfrm>
          <a:prstGeom prst="rect">
            <a:avLst/>
          </a:prstGeom>
        </p:spPr>
      </p:pic>
    </p:spTree>
    <p:extLst>
      <p:ext uri="{BB962C8B-B14F-4D97-AF65-F5344CB8AC3E}">
        <p14:creationId xmlns:p14="http://schemas.microsoft.com/office/powerpoint/2010/main" val="23212847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EXTINDERE NAȚIONALĂ</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5171678" cy="331673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În anul 2022, programul ASAP de colectare separată se va extinde în cele </a:t>
            </a:r>
            <a:r>
              <a:rPr lang="ro-RO" sz="2000" b="1" dirty="0">
                <a:latin typeface="Oswald" panose="020B0604020202020204" charset="-18"/>
                <a:ea typeface="Darker Grotesque SemiBold"/>
                <a:cs typeface="Darker Grotesque SemiBold"/>
                <a:sym typeface="Darker Grotesque SemiBold"/>
              </a:rPr>
              <a:t>41 de reședințe de județ din România și în toate sectoarele Bucureștiului. </a:t>
            </a:r>
          </a:p>
          <a:p>
            <a:pPr marL="0" lvl="0" indent="0" algn="just" rtl="0">
              <a:spcBef>
                <a:spcPts val="0"/>
              </a:spcBef>
              <a:spcAft>
                <a:spcPts val="0"/>
              </a:spcAft>
              <a:buNone/>
            </a:pPr>
            <a:endParaRPr lang="ro-RO" sz="2000" dirty="0">
              <a:latin typeface="Oswald" panose="020B0604020202020204" charset="-18"/>
              <a:ea typeface="Darker Grotesque SemiBold"/>
              <a:cs typeface="Darker Grotesque SemiBold"/>
              <a:sym typeface="Darker Grotesque SemiBold"/>
            </a:endParaRPr>
          </a:p>
          <a:p>
            <a:pPr marL="0" lvl="0" indent="0" algn="just"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Până în 2025, programul va fi implementat în toate școlile din România.</a:t>
            </a:r>
            <a:endParaRPr lang="ro-RO" sz="1600" dirty="0">
              <a:latin typeface="Darker Grotesque SemiBold"/>
              <a:ea typeface="Darker Grotesque SemiBold"/>
              <a:cs typeface="Darker Grotesque SemiBold"/>
              <a:sym typeface="Darker Grotesque SemiBold"/>
            </a:endParaRPr>
          </a:p>
          <a:p>
            <a:pPr marL="0" lvl="0" indent="0" algn="l" rtl="0">
              <a:spcBef>
                <a:spcPts val="0"/>
              </a:spcBef>
              <a:spcAft>
                <a:spcPts val="0"/>
              </a:spcAft>
              <a:buNone/>
            </a:pPr>
            <a:endParaRPr lang="ro-RO" sz="1600" dirty="0">
              <a:latin typeface="Darker Grotesque SemiBold"/>
              <a:ea typeface="Darker Grotesque SemiBold"/>
              <a:cs typeface="Darker Grotesque SemiBold"/>
              <a:sym typeface="Darker Grotesque SemiBold"/>
            </a:endParaRPr>
          </a:p>
        </p:txBody>
      </p:sp>
      <p:pic>
        <p:nvPicPr>
          <p:cNvPr id="6" name="Google Shape;148;p7">
            <a:extLst>
              <a:ext uri="{FF2B5EF4-FFF2-40B4-BE49-F238E27FC236}">
                <a16:creationId xmlns:a16="http://schemas.microsoft.com/office/drawing/2014/main" id="{D4388F17-EB5B-441E-B22B-0EA7DFCDE713}"/>
              </a:ext>
            </a:extLst>
          </p:cNvPr>
          <p:cNvPicPr preferRelativeResize="0"/>
          <p:nvPr/>
        </p:nvPicPr>
        <p:blipFill rotWithShape="1">
          <a:blip r:embed="rId3">
            <a:alphaModFix/>
          </a:blip>
          <a:srcRect/>
          <a:stretch/>
        </p:blipFill>
        <p:spPr>
          <a:xfrm>
            <a:off x="6559994" y="473242"/>
            <a:ext cx="5171678" cy="5171678"/>
          </a:xfrm>
          <a:prstGeom prst="rect">
            <a:avLst/>
          </a:prstGeom>
          <a:noFill/>
          <a:ln>
            <a:noFill/>
          </a:ln>
        </p:spPr>
      </p:pic>
    </p:spTree>
    <p:extLst>
      <p:ext uri="{BB962C8B-B14F-4D97-AF65-F5344CB8AC3E}">
        <p14:creationId xmlns:p14="http://schemas.microsoft.com/office/powerpoint/2010/main" val="42503830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PETIȚIE</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5171678" cy="331673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Programul de colectare separată a deșeurilor din școli a pornit ca urmare a </a:t>
            </a:r>
            <a:r>
              <a:rPr lang="ro-RO" sz="2000" b="1" dirty="0">
                <a:latin typeface="Oswald" panose="020B0604020202020204" charset="-18"/>
                <a:ea typeface="Darker Grotesque SemiBold"/>
                <a:cs typeface="Darker Grotesque SemiBold"/>
                <a:sym typeface="Darker Grotesque SemiBold"/>
                <a:hlinkClick r:id="rId3"/>
              </a:rPr>
              <a:t>petiției</a:t>
            </a:r>
            <a:r>
              <a:rPr lang="ro-RO" sz="2000" dirty="0">
                <a:latin typeface="Oswald" panose="020B0604020202020204" charset="-18"/>
                <a:ea typeface="Darker Grotesque SemiBold"/>
                <a:cs typeface="Darker Grotesque SemiBold"/>
                <a:sym typeface="Darker Grotesque SemiBold"/>
              </a:rPr>
              <a:t> inițiată de comunitatea ASAP în noiembrie 2020. </a:t>
            </a:r>
          </a:p>
          <a:p>
            <a:pPr marL="0" lvl="0" indent="0" algn="l" rtl="0">
              <a:spcBef>
                <a:spcPts val="0"/>
              </a:spcBef>
              <a:spcAft>
                <a:spcPts val="0"/>
              </a:spcAft>
              <a:buNone/>
            </a:pPr>
            <a:endParaRPr lang="ro-RO" sz="2000" dirty="0">
              <a:latin typeface="Oswald" panose="020B0604020202020204" charset="-18"/>
              <a:ea typeface="Darker Grotesque SemiBold"/>
              <a:cs typeface="Darker Grotesque SemiBold"/>
              <a:sym typeface="Darker Grotesque SemiBold"/>
            </a:endParaRPr>
          </a:p>
          <a:p>
            <a:pPr marL="0" lvl="0" indent="0" algn="l"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Petiția solicită luarea de măsuri imediate în vederea adoptării unui model de colectare separată și reciclare a deșeurilor în toate școlile din România.</a:t>
            </a:r>
          </a:p>
          <a:p>
            <a:pPr marL="0" lvl="0" indent="0" algn="l" rtl="0">
              <a:spcBef>
                <a:spcPts val="0"/>
              </a:spcBef>
              <a:spcAft>
                <a:spcPts val="0"/>
              </a:spcAft>
              <a:buNone/>
            </a:pPr>
            <a:endParaRPr lang="ro-RO" sz="2000" dirty="0">
              <a:latin typeface="Oswald" panose="020B0604020202020204" charset="-18"/>
              <a:ea typeface="Darker Grotesque SemiBold"/>
              <a:cs typeface="Darker Grotesque SemiBold"/>
              <a:sym typeface="Darker Grotesque SemiBold"/>
            </a:endParaRPr>
          </a:p>
          <a:p>
            <a:pPr marL="0" lvl="0" indent="0" algn="l"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În prezent, petiția a strâns peste </a:t>
            </a:r>
            <a:r>
              <a:rPr lang="ro-RO" sz="2000" b="1" dirty="0">
                <a:latin typeface="Oswald" panose="020B0604020202020204" charset="-18"/>
                <a:sym typeface="Darker Grotesque SemiBold"/>
              </a:rPr>
              <a:t>40.</a:t>
            </a:r>
            <a:r>
              <a:rPr lang="ro-RO" sz="2000" b="1" dirty="0">
                <a:latin typeface="Oswald" panose="020B0604020202020204" charset="-18"/>
                <a:ea typeface="Darker Grotesque SemiBold"/>
                <a:cs typeface="Darker Grotesque SemiBold"/>
                <a:sym typeface="Darker Grotesque SemiBold"/>
              </a:rPr>
              <a:t>000 de susținători </a:t>
            </a:r>
            <a:r>
              <a:rPr lang="ro-RO" sz="2000" dirty="0">
                <a:latin typeface="Oswald" panose="020B0604020202020204" charset="-18"/>
                <a:ea typeface="Darker Grotesque SemiBold"/>
                <a:cs typeface="Darker Grotesque SemiBold"/>
                <a:sym typeface="Darker Grotesque SemiBold"/>
              </a:rPr>
              <a:t>și poate fi semnată în continuare pe asap-romania.ro.</a:t>
            </a:r>
          </a:p>
          <a:p>
            <a:pPr marL="0" lvl="0" indent="0" algn="l" rtl="0">
              <a:spcBef>
                <a:spcPts val="0"/>
              </a:spcBef>
              <a:spcAft>
                <a:spcPts val="0"/>
              </a:spcAft>
              <a:buNone/>
            </a:pPr>
            <a:endParaRPr lang="ro-RO" sz="1600" dirty="0">
              <a:latin typeface="Darker Grotesque SemiBold"/>
              <a:ea typeface="Darker Grotesque SemiBold"/>
              <a:cs typeface="Darker Grotesque SemiBold"/>
              <a:sym typeface="Darker Grotesque SemiBold"/>
            </a:endParaRPr>
          </a:p>
        </p:txBody>
      </p:sp>
      <p:pic>
        <p:nvPicPr>
          <p:cNvPr id="6" name="Google Shape;148;p7">
            <a:extLst>
              <a:ext uri="{FF2B5EF4-FFF2-40B4-BE49-F238E27FC236}">
                <a16:creationId xmlns:a16="http://schemas.microsoft.com/office/drawing/2014/main" id="{D4388F17-EB5B-441E-B22B-0EA7DFCDE713}"/>
              </a:ext>
            </a:extLst>
          </p:cNvPr>
          <p:cNvPicPr preferRelativeResize="0"/>
          <p:nvPr/>
        </p:nvPicPr>
        <p:blipFill rotWithShape="1">
          <a:blip r:embed="rId4">
            <a:alphaModFix/>
          </a:blip>
          <a:srcRect/>
          <a:stretch/>
        </p:blipFill>
        <p:spPr>
          <a:xfrm>
            <a:off x="6559994" y="473242"/>
            <a:ext cx="5171678" cy="5171678"/>
          </a:xfrm>
          <a:prstGeom prst="rect">
            <a:avLst/>
          </a:prstGeom>
          <a:noFill/>
          <a:ln>
            <a:noFill/>
          </a:ln>
        </p:spPr>
      </p:pic>
      <p:pic>
        <p:nvPicPr>
          <p:cNvPr id="10" name="Google Shape;147;p7">
            <a:extLst>
              <a:ext uri="{FF2B5EF4-FFF2-40B4-BE49-F238E27FC236}">
                <a16:creationId xmlns:a16="http://schemas.microsoft.com/office/drawing/2014/main" id="{FE6D5124-0BC0-4CFF-B746-CFA69A920C45}"/>
              </a:ext>
            </a:extLst>
          </p:cNvPr>
          <p:cNvPicPr preferRelativeResize="0"/>
          <p:nvPr/>
        </p:nvPicPr>
        <p:blipFill rotWithShape="1">
          <a:blip r:embed="rId5">
            <a:alphaModFix/>
          </a:blip>
          <a:srcRect/>
          <a:stretch/>
        </p:blipFill>
        <p:spPr>
          <a:xfrm>
            <a:off x="6559994" y="473242"/>
            <a:ext cx="5171678" cy="5171678"/>
          </a:xfrm>
          <a:prstGeom prst="rect">
            <a:avLst/>
          </a:prstGeom>
          <a:noFill/>
          <a:ln>
            <a:noFill/>
          </a:ln>
        </p:spPr>
      </p:pic>
    </p:spTree>
    <p:extLst>
      <p:ext uri="{BB962C8B-B14F-4D97-AF65-F5344CB8AC3E}">
        <p14:creationId xmlns:p14="http://schemas.microsoft.com/office/powerpoint/2010/main" val="15544897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COMUNICARE</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5171678" cy="331673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Pentru a susține inițiativa ASAP, </a:t>
            </a:r>
            <a:r>
              <a:rPr lang="ro-RO" sz="2000" b="1" dirty="0">
                <a:latin typeface="Oswald" panose="020B0604020202020204" charset="-18"/>
                <a:ea typeface="Darker Grotesque SemiBold"/>
                <a:cs typeface="Darker Grotesque SemiBold"/>
                <a:sym typeface="Darker Grotesque SemiBold"/>
              </a:rPr>
              <a:t>Subcarpați </a:t>
            </a:r>
            <a:r>
              <a:rPr lang="ro-RO" sz="2000" dirty="0">
                <a:latin typeface="Oswald" panose="020B0604020202020204" charset="-18"/>
                <a:ea typeface="Darker Grotesque SemiBold"/>
                <a:cs typeface="Darker Grotesque SemiBold"/>
                <a:sym typeface="Darker Grotesque SemiBold"/>
              </a:rPr>
              <a:t>a lansat piesa </a:t>
            </a:r>
            <a:r>
              <a:rPr lang="ro-RO" sz="2000" b="1" i="1" dirty="0">
                <a:latin typeface="Oswald" panose="020B0604020202020204" charset="-18"/>
                <a:ea typeface="Darker Grotesque SemiBold"/>
                <a:cs typeface="Darker Grotesque SemiBold"/>
                <a:sym typeface="Darker Grotesque SemiBold"/>
              </a:rPr>
              <a:t>Dunăre, Dunăre</a:t>
            </a:r>
            <a:r>
              <a:rPr lang="ro-RO" sz="2000" dirty="0">
                <a:latin typeface="Oswald" panose="020B0604020202020204" charset="-18"/>
                <a:ea typeface="Darker Grotesque SemiBold"/>
                <a:cs typeface="Darker Grotesque SemiBold"/>
                <a:sym typeface="Darker Grotesque SemiBold"/>
              </a:rPr>
              <a:t>, alături de un </a:t>
            </a:r>
            <a:r>
              <a:rPr lang="ro-RO" sz="2000" b="1" dirty="0">
                <a:latin typeface="Oswald" panose="020B0604020202020204" charset="-18"/>
                <a:ea typeface="Darker Grotesque SemiBold"/>
                <a:cs typeface="Darker Grotesque SemiBold"/>
                <a:sym typeface="Darker Grotesque SemiBold"/>
                <a:hlinkClick r:id="rId3"/>
              </a:rPr>
              <a:t>videoclip</a:t>
            </a:r>
            <a:r>
              <a:rPr lang="ro-RO" sz="2000" dirty="0">
                <a:latin typeface="Oswald" panose="020B0604020202020204" charset="-18"/>
                <a:ea typeface="Darker Grotesque SemiBold"/>
                <a:cs typeface="Darker Grotesque SemiBold"/>
                <a:sym typeface="Darker Grotesque SemiBold"/>
              </a:rPr>
              <a:t> care spune metaforic povestea petiției și subliniază puterea comunității în schimbarea mentalităților și susținerea acțiunilor care ajută societatea să evolueze spre mai bine. </a:t>
            </a:r>
          </a:p>
          <a:p>
            <a:pPr marL="0" lvl="0" indent="0" algn="just" rtl="0">
              <a:spcBef>
                <a:spcPts val="0"/>
              </a:spcBef>
              <a:spcAft>
                <a:spcPts val="0"/>
              </a:spcAft>
              <a:buNone/>
            </a:pPr>
            <a:endParaRPr lang="ro-RO" sz="2000" dirty="0">
              <a:latin typeface="Oswald" panose="020B0604020202020204" charset="-18"/>
              <a:ea typeface="Darker Grotesque SemiBold"/>
              <a:cs typeface="Darker Grotesque SemiBold"/>
              <a:sym typeface="Darker Grotesque SemiBold"/>
            </a:endParaRPr>
          </a:p>
          <a:p>
            <a:pPr marL="0" lvl="0" indent="0" algn="just" rtl="0">
              <a:spcBef>
                <a:spcPts val="0"/>
              </a:spcBef>
              <a:spcAft>
                <a:spcPts val="0"/>
              </a:spcAft>
              <a:buNone/>
            </a:pPr>
            <a:r>
              <a:rPr lang="ro-RO" sz="2000" dirty="0">
                <a:latin typeface="Oswald" panose="020B0604020202020204" charset="-18"/>
                <a:ea typeface="Darker Grotesque SemiBold"/>
                <a:cs typeface="Darker Grotesque SemiBold"/>
                <a:sym typeface="Darker Grotesque SemiBold"/>
              </a:rPr>
              <a:t>Pe platforma asap-romania.ro, tinerii din comunitatea ASAP au la dispoziție informații utile despre colectare &amp; reciclare, transpuse în limbajul lor de </a:t>
            </a:r>
            <a:r>
              <a:rPr lang="ro-RO" sz="2000" dirty="0" err="1">
                <a:latin typeface="Oswald" panose="020B0604020202020204" charset="-18"/>
                <a:ea typeface="Darker Grotesque SemiBold"/>
                <a:cs typeface="Darker Grotesque SemiBold"/>
                <a:sym typeface="Darker Grotesque SemiBold"/>
              </a:rPr>
              <a:t>influenceri</a:t>
            </a:r>
            <a:r>
              <a:rPr lang="ro-RO" sz="2000" dirty="0">
                <a:latin typeface="Oswald" panose="020B0604020202020204" charset="-18"/>
                <a:ea typeface="Darker Grotesque SemiBold"/>
                <a:cs typeface="Darker Grotesque SemiBold"/>
                <a:sym typeface="Darker Grotesque SemiBold"/>
              </a:rPr>
              <a:t> ai momentului: </a:t>
            </a:r>
            <a:r>
              <a:rPr lang="ro-RO" sz="2000" dirty="0">
                <a:latin typeface="Oswald" panose="020B0604020202020204" charset="-18"/>
                <a:ea typeface="Darker Grotesque SemiBold"/>
                <a:cs typeface="Darker Grotesque SemiBold"/>
                <a:sym typeface="Darker Grotesque SemiBold"/>
                <a:hlinkClick r:id="rId4"/>
              </a:rPr>
              <a:t>Familia Mateș</a:t>
            </a:r>
            <a:r>
              <a:rPr lang="ro-RO" sz="2000" dirty="0">
                <a:latin typeface="Oswald" panose="020B0604020202020204" charset="-18"/>
                <a:ea typeface="Darker Grotesque SemiBold"/>
                <a:cs typeface="Darker Grotesque SemiBold"/>
                <a:sym typeface="Darker Grotesque SemiBold"/>
              </a:rPr>
              <a:t>, </a:t>
            </a:r>
            <a:r>
              <a:rPr lang="ro-RO" sz="2000" dirty="0">
                <a:latin typeface="Oswald" panose="020B0604020202020204" charset="-18"/>
                <a:ea typeface="Darker Grotesque SemiBold"/>
                <a:cs typeface="Darker Grotesque SemiBold"/>
                <a:sym typeface="Darker Grotesque SemiBold"/>
                <a:hlinkClick r:id="rId5"/>
              </a:rPr>
              <a:t>Iulia </a:t>
            </a:r>
            <a:r>
              <a:rPr lang="ro-RO" sz="2000" dirty="0" err="1">
                <a:latin typeface="Oswald" panose="020B0604020202020204" charset="-18"/>
                <a:ea typeface="Darker Grotesque SemiBold"/>
                <a:cs typeface="Darker Grotesque SemiBold"/>
                <a:sym typeface="Darker Grotesque SemiBold"/>
                <a:hlinkClick r:id="rId5"/>
              </a:rPr>
              <a:t>Boloca</a:t>
            </a:r>
            <a:r>
              <a:rPr lang="ro-RO" sz="2000" dirty="0">
                <a:latin typeface="Oswald" panose="020B0604020202020204" charset="-18"/>
                <a:ea typeface="Darker Grotesque SemiBold"/>
                <a:cs typeface="Darker Grotesque SemiBold"/>
                <a:sym typeface="Darker Grotesque SemiBold"/>
              </a:rPr>
              <a:t>, </a:t>
            </a:r>
            <a:r>
              <a:rPr lang="ro-RO" sz="2000" dirty="0">
                <a:latin typeface="Oswald" panose="020B0604020202020204" charset="-18"/>
                <a:ea typeface="Darker Grotesque SemiBold"/>
                <a:cs typeface="Darker Grotesque SemiBold"/>
                <a:sym typeface="Darker Grotesque SemiBold"/>
                <a:hlinkClick r:id="rId6"/>
              </a:rPr>
              <a:t>Ionuț Rusu</a:t>
            </a:r>
            <a:r>
              <a:rPr lang="ro-RO" sz="2000" dirty="0">
                <a:latin typeface="Oswald" panose="020B0604020202020204" charset="-18"/>
                <a:ea typeface="Darker Grotesque SemiBold"/>
                <a:cs typeface="Darker Grotesque SemiBold"/>
                <a:sym typeface="Darker Grotesque SemiBold"/>
              </a:rPr>
              <a:t>, </a:t>
            </a:r>
            <a:r>
              <a:rPr lang="ro-RO" sz="2000" dirty="0">
                <a:latin typeface="Oswald" panose="020B0604020202020204" charset="-18"/>
                <a:ea typeface="Darker Grotesque SemiBold"/>
                <a:cs typeface="Darker Grotesque SemiBold"/>
                <a:sym typeface="Darker Grotesque SemiBold"/>
                <a:hlinkClick r:id="rId7"/>
              </a:rPr>
              <a:t>Jimmy </a:t>
            </a:r>
            <a:r>
              <a:rPr lang="ro-RO" sz="2000" dirty="0" err="1">
                <a:latin typeface="Oswald" panose="020B0604020202020204" charset="-18"/>
                <a:ea typeface="Darker Grotesque SemiBold"/>
                <a:cs typeface="Darker Grotesque SemiBold"/>
                <a:sym typeface="Darker Grotesque SemiBold"/>
                <a:hlinkClick r:id="rId7"/>
              </a:rPr>
              <a:t>Hex</a:t>
            </a:r>
            <a:r>
              <a:rPr lang="ro-RO" sz="2000" dirty="0">
                <a:latin typeface="Oswald" panose="020B0604020202020204" charset="-18"/>
                <a:ea typeface="Darker Grotesque SemiBold"/>
                <a:cs typeface="Darker Grotesque SemiBold"/>
                <a:sym typeface="Darker Grotesque SemiBold"/>
              </a:rPr>
              <a:t>, </a:t>
            </a:r>
            <a:r>
              <a:rPr lang="ro-RO" sz="2000" dirty="0">
                <a:latin typeface="Oswald" panose="020B0604020202020204" charset="-18"/>
                <a:ea typeface="Darker Grotesque SemiBold"/>
                <a:cs typeface="Darker Grotesque SemiBold"/>
                <a:sym typeface="Darker Grotesque SemiBold"/>
                <a:hlinkClick r:id="rId8"/>
              </a:rPr>
              <a:t>Cristian Dascălu</a:t>
            </a:r>
            <a:r>
              <a:rPr lang="ro-RO" sz="2000" dirty="0">
                <a:latin typeface="Oswald" panose="020B0604020202020204" charset="-18"/>
                <a:ea typeface="Darker Grotesque SemiBold"/>
                <a:cs typeface="Darker Grotesque SemiBold"/>
                <a:sym typeface="Darker Grotesque SemiBold"/>
              </a:rPr>
              <a:t>, </a:t>
            </a:r>
            <a:r>
              <a:rPr lang="ro-RO" sz="2000" dirty="0">
                <a:latin typeface="Oswald" panose="020B0604020202020204" charset="-18"/>
                <a:ea typeface="Darker Grotesque SemiBold"/>
                <a:cs typeface="Darker Grotesque SemiBold"/>
                <a:sym typeface="Darker Grotesque SemiBold"/>
                <a:hlinkClick r:id="rId9"/>
              </a:rPr>
              <a:t>Aluziva</a:t>
            </a:r>
            <a:r>
              <a:rPr lang="ro-RO" sz="2000" dirty="0">
                <a:latin typeface="Oswald" panose="020B0604020202020204" charset="-18"/>
                <a:ea typeface="Darker Grotesque SemiBold"/>
                <a:cs typeface="Darker Grotesque SemiBold"/>
                <a:sym typeface="Darker Grotesque SemiBold"/>
              </a:rPr>
              <a:t> și alții. </a:t>
            </a:r>
            <a:endParaRPr lang="ro-RO" sz="1600" dirty="0">
              <a:latin typeface="Oswald" panose="020B0604020202020204" charset="-18"/>
              <a:ea typeface="Darker Grotesque SemiBold"/>
              <a:cs typeface="Darker Grotesque SemiBold"/>
              <a:sym typeface="Darker Grotesque SemiBold"/>
            </a:endParaRPr>
          </a:p>
          <a:p>
            <a:pPr marL="0" lvl="0" indent="0" algn="l" rtl="0">
              <a:spcBef>
                <a:spcPts val="0"/>
              </a:spcBef>
              <a:spcAft>
                <a:spcPts val="0"/>
              </a:spcAft>
              <a:buClr>
                <a:schemeClr val="dk2"/>
              </a:buClr>
              <a:buSzPts val="1100"/>
              <a:buFont typeface="Arial"/>
              <a:buNone/>
            </a:pPr>
            <a:endParaRPr lang="ro-RO" sz="1600" dirty="0">
              <a:latin typeface="Darker Grotesque SemiBold"/>
              <a:ea typeface="Darker Grotesque SemiBold"/>
              <a:cs typeface="Darker Grotesque SemiBold"/>
              <a:sym typeface="Darker Grotesque SemiBold"/>
            </a:endParaRPr>
          </a:p>
          <a:p>
            <a:pPr marL="0" lvl="0" indent="0" algn="l" rtl="0">
              <a:spcBef>
                <a:spcPts val="0"/>
              </a:spcBef>
              <a:spcAft>
                <a:spcPts val="0"/>
              </a:spcAft>
              <a:buNone/>
            </a:pPr>
            <a:endParaRPr lang="ro-RO" sz="1600" dirty="0">
              <a:latin typeface="Darker Grotesque SemiBold"/>
              <a:ea typeface="Darker Grotesque SemiBold"/>
              <a:cs typeface="Darker Grotesque SemiBold"/>
              <a:sym typeface="Darker Grotesque SemiBold"/>
            </a:endParaRPr>
          </a:p>
        </p:txBody>
      </p:sp>
      <p:pic>
        <p:nvPicPr>
          <p:cNvPr id="11" name="Picture 10">
            <a:extLst>
              <a:ext uri="{FF2B5EF4-FFF2-40B4-BE49-F238E27FC236}">
                <a16:creationId xmlns:a16="http://schemas.microsoft.com/office/drawing/2014/main" id="{40D790B1-CC07-4F9E-9109-729AD9036877}"/>
              </a:ext>
            </a:extLst>
          </p:cNvPr>
          <p:cNvPicPr>
            <a:picLocks noChangeAspect="1"/>
          </p:cNvPicPr>
          <p:nvPr/>
        </p:nvPicPr>
        <p:blipFill>
          <a:blip r:embed="rId10"/>
          <a:stretch>
            <a:fillRect/>
          </a:stretch>
        </p:blipFill>
        <p:spPr>
          <a:xfrm>
            <a:off x="6576036" y="1140024"/>
            <a:ext cx="5171678" cy="4404899"/>
          </a:xfrm>
          <a:prstGeom prst="rect">
            <a:avLst/>
          </a:prstGeom>
        </p:spPr>
      </p:pic>
    </p:spTree>
    <p:extLst>
      <p:ext uri="{BB962C8B-B14F-4D97-AF65-F5344CB8AC3E}">
        <p14:creationId xmlns:p14="http://schemas.microsoft.com/office/powerpoint/2010/main" val="808860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ORAȘUL TĂU ESTE ASAP?</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5171678" cy="331673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ro-RO" sz="2400" dirty="0">
                <a:latin typeface="Oswald" pitchFamily="2" charset="-18"/>
                <a:ea typeface="Roboto" panose="02000000000000000000" pitchFamily="2" charset="0"/>
                <a:cs typeface="Darker Grotesque SemiBold"/>
                <a:sym typeface="Darker Grotesque SemiBold"/>
              </a:rPr>
              <a:t>Ne dorim ca anul acesta orașul pe care îl reprezentați să se alăture demersului ASAP pentru a colecta separat deșeurile reciclabile din unitățile de învățământ. </a:t>
            </a:r>
          </a:p>
          <a:p>
            <a:pPr marL="0" lvl="0" indent="0" algn="just" rtl="0">
              <a:spcBef>
                <a:spcPts val="0"/>
              </a:spcBef>
              <a:spcAft>
                <a:spcPts val="0"/>
              </a:spcAft>
              <a:buNone/>
            </a:pPr>
            <a:endParaRPr lang="ro-RO" sz="2400" dirty="0">
              <a:latin typeface="Oswald" pitchFamily="2" charset="-18"/>
              <a:ea typeface="Roboto" panose="02000000000000000000" pitchFamily="2" charset="0"/>
              <a:cs typeface="Darker Grotesque SemiBold"/>
              <a:sym typeface="Darker Grotesque SemiBold"/>
            </a:endParaRPr>
          </a:p>
          <a:p>
            <a:pPr marL="0" lvl="0" indent="0" algn="l" rtl="0">
              <a:spcBef>
                <a:spcPts val="0"/>
              </a:spcBef>
              <a:spcAft>
                <a:spcPts val="0"/>
              </a:spcAft>
              <a:buNone/>
            </a:pPr>
            <a:endParaRPr lang="ro-RO" sz="1600" dirty="0">
              <a:latin typeface="Oswald" pitchFamily="2" charset="-18"/>
              <a:ea typeface="Roboto" panose="02000000000000000000" pitchFamily="2" charset="0"/>
              <a:cs typeface="Darker Grotesque SemiBold"/>
              <a:sym typeface="Darker Grotesque SemiBold"/>
            </a:endParaRPr>
          </a:p>
        </p:txBody>
      </p:sp>
      <p:pic>
        <p:nvPicPr>
          <p:cNvPr id="6" name="Google Shape;148;p7">
            <a:extLst>
              <a:ext uri="{FF2B5EF4-FFF2-40B4-BE49-F238E27FC236}">
                <a16:creationId xmlns:a16="http://schemas.microsoft.com/office/drawing/2014/main" id="{D4388F17-EB5B-441E-B22B-0EA7DFCDE713}"/>
              </a:ext>
            </a:extLst>
          </p:cNvPr>
          <p:cNvPicPr preferRelativeResize="0"/>
          <p:nvPr/>
        </p:nvPicPr>
        <p:blipFill rotWithShape="1">
          <a:blip r:embed="rId3">
            <a:alphaModFix/>
          </a:blip>
          <a:srcRect/>
          <a:stretch/>
        </p:blipFill>
        <p:spPr>
          <a:xfrm>
            <a:off x="6559994" y="473242"/>
            <a:ext cx="5171678" cy="5171678"/>
          </a:xfrm>
          <a:prstGeom prst="rect">
            <a:avLst/>
          </a:prstGeom>
          <a:noFill/>
          <a:ln>
            <a:noFill/>
          </a:ln>
        </p:spPr>
      </p:pic>
      <p:pic>
        <p:nvPicPr>
          <p:cNvPr id="10" name="Google Shape;147;p7">
            <a:extLst>
              <a:ext uri="{FF2B5EF4-FFF2-40B4-BE49-F238E27FC236}">
                <a16:creationId xmlns:a16="http://schemas.microsoft.com/office/drawing/2014/main" id="{FE6D5124-0BC0-4CFF-B746-CFA69A920C45}"/>
              </a:ext>
            </a:extLst>
          </p:cNvPr>
          <p:cNvPicPr preferRelativeResize="0"/>
          <p:nvPr/>
        </p:nvPicPr>
        <p:blipFill rotWithShape="1">
          <a:blip r:embed="rId4">
            <a:alphaModFix/>
          </a:blip>
          <a:srcRect/>
          <a:stretch/>
        </p:blipFill>
        <p:spPr>
          <a:xfrm>
            <a:off x="6559994" y="473242"/>
            <a:ext cx="5171678" cy="5171678"/>
          </a:xfrm>
          <a:prstGeom prst="rect">
            <a:avLst/>
          </a:prstGeom>
          <a:noFill/>
          <a:ln>
            <a:noFill/>
          </a:ln>
        </p:spPr>
      </p:pic>
      <p:pic>
        <p:nvPicPr>
          <p:cNvPr id="11" name="Google Shape;542;p45">
            <a:extLst>
              <a:ext uri="{FF2B5EF4-FFF2-40B4-BE49-F238E27FC236}">
                <a16:creationId xmlns:a16="http://schemas.microsoft.com/office/drawing/2014/main" id="{1FA58C68-C619-429C-895F-7993C1D50125}"/>
              </a:ext>
            </a:extLst>
          </p:cNvPr>
          <p:cNvPicPr preferRelativeResize="0"/>
          <p:nvPr/>
        </p:nvPicPr>
        <p:blipFill>
          <a:blip r:embed="rId5">
            <a:alphaModFix/>
          </a:blip>
          <a:stretch>
            <a:fillRect/>
          </a:stretch>
        </p:blipFill>
        <p:spPr>
          <a:xfrm>
            <a:off x="6559994" y="287724"/>
            <a:ext cx="5171678" cy="5661300"/>
          </a:xfrm>
          <a:prstGeom prst="rect">
            <a:avLst/>
          </a:prstGeom>
          <a:noFill/>
          <a:ln>
            <a:noFill/>
          </a:ln>
        </p:spPr>
      </p:pic>
    </p:spTree>
    <p:extLst>
      <p:ext uri="{BB962C8B-B14F-4D97-AF65-F5344CB8AC3E}">
        <p14:creationId xmlns:p14="http://schemas.microsoft.com/office/powerpoint/2010/main" val="17002012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3851400"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ORAȘUL TĂU ESTE ASAP?</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770635"/>
            <a:ext cx="5171678" cy="331673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ro-RO" sz="1200" u="sng" dirty="0">
                <a:latin typeface="Oswald" pitchFamily="2" charset="-18"/>
                <a:ea typeface="Roboto" panose="02000000000000000000" pitchFamily="2" charset="0"/>
                <a:cs typeface="Darker Grotesque SemiBold"/>
                <a:sym typeface="Darker Grotesque SemiBold"/>
              </a:rPr>
              <a:t>Pașii pe care îi parcurgem</a:t>
            </a:r>
            <a:r>
              <a:rPr lang="ro-RO" sz="1200" dirty="0">
                <a:latin typeface="Oswald" pitchFamily="2" charset="-18"/>
                <a:ea typeface="Roboto" panose="02000000000000000000" pitchFamily="2" charset="0"/>
                <a:cs typeface="Darker Grotesque SemiBold"/>
                <a:sym typeface="Darker Grotesque SemiBold"/>
              </a:rPr>
              <a:t>:</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Încheierea unui </a:t>
            </a:r>
            <a:r>
              <a:rPr lang="ro-RO" sz="1200" b="1" dirty="0">
                <a:latin typeface="Oswald" pitchFamily="2" charset="-18"/>
                <a:ea typeface="Roboto" panose="02000000000000000000" pitchFamily="2" charset="0"/>
                <a:cs typeface="Darker Grotesque SemiBold"/>
                <a:sym typeface="Darker Grotesque SemiBold"/>
              </a:rPr>
              <a:t>acord de parteneriat și colaborare </a:t>
            </a:r>
            <a:r>
              <a:rPr lang="ro-RO" sz="1200" dirty="0">
                <a:latin typeface="Oswald" pitchFamily="2" charset="-18"/>
                <a:ea typeface="Roboto" panose="02000000000000000000" pitchFamily="2" charset="0"/>
                <a:cs typeface="Darker Grotesque SemiBold"/>
                <a:sym typeface="Darker Grotesque SemiBold"/>
              </a:rPr>
              <a:t>între Fundația The Institute, Primărie/Consiliul Local și Inspectoratul Școlar Județean</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a:t>
            </a:r>
            <a:r>
              <a:rPr lang="ro-RO" sz="1200" b="1" dirty="0">
                <a:latin typeface="Oswald" pitchFamily="2" charset="-18"/>
                <a:ea typeface="Roboto" panose="02000000000000000000" pitchFamily="2" charset="0"/>
                <a:cs typeface="Darker Grotesque SemiBold"/>
                <a:sym typeface="Darker Grotesque SemiBold"/>
              </a:rPr>
              <a:t>Aplicarea unui chestionar </a:t>
            </a:r>
            <a:r>
              <a:rPr lang="ro-RO" sz="1200" dirty="0">
                <a:latin typeface="Oswald" pitchFamily="2" charset="-18"/>
                <a:ea typeface="Roboto" panose="02000000000000000000" pitchFamily="2" charset="0"/>
                <a:cs typeface="Darker Grotesque SemiBold"/>
                <a:sym typeface="Darker Grotesque SemiBold"/>
              </a:rPr>
              <a:t>tuturor unităților de învățământ din oraș pentru a putea contura situația reală a infrastructurii școlare pentru colectarea separată a deșeurilor reciclabile și pentru a vedea care este nivelul de colectare separată din aceste unități de învățământ</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a:t>
            </a:r>
            <a:r>
              <a:rPr lang="ro-RO" sz="1200" b="1" dirty="0">
                <a:latin typeface="Oswald" pitchFamily="2" charset="-18"/>
                <a:ea typeface="Roboto" panose="02000000000000000000" pitchFamily="2" charset="0"/>
                <a:cs typeface="Darker Grotesque SemiBold"/>
                <a:sym typeface="Darker Grotesque SemiBold"/>
              </a:rPr>
              <a:t>Transmiterea de materiale informative și educative </a:t>
            </a:r>
            <a:r>
              <a:rPr lang="ro-RO" sz="1200" dirty="0">
                <a:latin typeface="Oswald" pitchFamily="2" charset="-18"/>
                <a:ea typeface="Roboto" panose="02000000000000000000" pitchFamily="2" charset="0"/>
                <a:cs typeface="Darker Grotesque SemiBold"/>
                <a:sym typeface="Darker Grotesque SemiBold"/>
              </a:rPr>
              <a:t>în școlile din oraș</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a:t>
            </a:r>
            <a:r>
              <a:rPr lang="ro-RO" sz="1200" b="1" dirty="0">
                <a:latin typeface="Oswald" pitchFamily="2" charset="-18"/>
                <a:ea typeface="Roboto" panose="02000000000000000000" pitchFamily="2" charset="0"/>
                <a:cs typeface="Darker Grotesque SemiBold"/>
                <a:sym typeface="Darker Grotesque SemiBold"/>
              </a:rPr>
              <a:t>Colectarea de date </a:t>
            </a:r>
            <a:r>
              <a:rPr lang="ro-RO" sz="1200" dirty="0">
                <a:latin typeface="Oswald" pitchFamily="2" charset="-18"/>
                <a:ea typeface="Roboto" panose="02000000000000000000" pitchFamily="2" charset="0"/>
                <a:cs typeface="Darker Grotesque SemiBold"/>
                <a:sym typeface="Darker Grotesque SemiBold"/>
              </a:rPr>
              <a:t>de la unitățile de învățământ, </a:t>
            </a:r>
            <a:r>
              <a:rPr lang="ro-RO" sz="1200" b="1" dirty="0">
                <a:latin typeface="Oswald" pitchFamily="2" charset="-18"/>
                <a:ea typeface="Roboto" panose="02000000000000000000" pitchFamily="2" charset="0"/>
                <a:cs typeface="Darker Grotesque SemiBold"/>
                <a:sym typeface="Darker Grotesque SemiBold"/>
              </a:rPr>
              <a:t>prelucrarea și interpretarea acestora</a:t>
            </a:r>
            <a:r>
              <a:rPr lang="ro-RO" sz="1200" dirty="0">
                <a:latin typeface="Oswald" pitchFamily="2" charset="-18"/>
                <a:ea typeface="Roboto" panose="02000000000000000000" pitchFamily="2" charset="0"/>
                <a:cs typeface="Darker Grotesque SemiBold"/>
                <a:sym typeface="Darker Grotesque SemiBold"/>
              </a:rPr>
              <a:t> pentru a avea un raport de progres și a vedea ce trebuie îmbunătățit</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a:t>
            </a:r>
            <a:r>
              <a:rPr lang="ro-RO" sz="1200" b="1" dirty="0">
                <a:latin typeface="Oswald" pitchFamily="2" charset="-18"/>
                <a:ea typeface="Roboto" panose="02000000000000000000" pitchFamily="2" charset="0"/>
                <a:cs typeface="Darker Grotesque SemiBold"/>
                <a:sym typeface="Darker Grotesque SemiBold"/>
              </a:rPr>
              <a:t>Formări pentru responsabilii de colectare deșeuri </a:t>
            </a:r>
            <a:r>
              <a:rPr lang="ro-RO" sz="1200" dirty="0">
                <a:latin typeface="Oswald" pitchFamily="2" charset="-18"/>
                <a:ea typeface="Roboto" panose="02000000000000000000" pitchFamily="2" charset="0"/>
                <a:cs typeface="Darker Grotesque SemiBold"/>
                <a:sym typeface="Darker Grotesque SemiBold"/>
              </a:rPr>
              <a:t>din unitățile de învățământ</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a:t>
            </a:r>
            <a:r>
              <a:rPr lang="ro-RO" sz="1200" b="1" dirty="0">
                <a:latin typeface="Oswald" pitchFamily="2" charset="-18"/>
                <a:ea typeface="Roboto" panose="02000000000000000000" pitchFamily="2" charset="0"/>
                <a:cs typeface="Darker Grotesque SemiBold"/>
                <a:sym typeface="Darker Grotesque SemiBold"/>
              </a:rPr>
              <a:t>Formări pentru profesori </a:t>
            </a:r>
            <a:r>
              <a:rPr lang="ro-RO" sz="1200" dirty="0">
                <a:latin typeface="Oswald" pitchFamily="2" charset="-18"/>
                <a:ea typeface="Roboto" panose="02000000000000000000" pitchFamily="2" charset="0"/>
                <a:cs typeface="Darker Grotesque SemiBold"/>
                <a:sym typeface="Darker Grotesque SemiBold"/>
              </a:rPr>
              <a:t>pentru componenta de educare a elevilor în ce privește colectarea separată</a:t>
            </a:r>
          </a:p>
          <a:p>
            <a:pPr marL="0" lvl="0" indent="0" algn="just" rtl="0">
              <a:spcBef>
                <a:spcPts val="0"/>
              </a:spcBef>
              <a:spcAft>
                <a:spcPts val="0"/>
              </a:spcAft>
              <a:buNone/>
            </a:pPr>
            <a:endParaRPr lang="ro-RO" sz="1200" dirty="0">
              <a:latin typeface="Oswald" pitchFamily="2" charset="-18"/>
              <a:ea typeface="Roboto" panose="02000000000000000000" pitchFamily="2" charset="0"/>
              <a:cs typeface="Darker Grotesque SemiBold"/>
              <a:sym typeface="Darker Grotesque SemiBold"/>
            </a:endParaRPr>
          </a:p>
          <a:p>
            <a:pPr marL="0" lvl="0" indent="0" algn="just" rtl="0">
              <a:spcBef>
                <a:spcPts val="0"/>
              </a:spcBef>
              <a:spcAft>
                <a:spcPts val="0"/>
              </a:spcAft>
              <a:buNone/>
            </a:pPr>
            <a:r>
              <a:rPr lang="ro-RO" sz="1200" dirty="0">
                <a:latin typeface="Oswald" pitchFamily="2" charset="-18"/>
                <a:ea typeface="Roboto" panose="02000000000000000000" pitchFamily="2" charset="0"/>
                <a:cs typeface="Darker Grotesque SemiBold"/>
                <a:sym typeface="Darker Grotesque SemiBold"/>
              </a:rPr>
              <a:t>→ </a:t>
            </a:r>
            <a:r>
              <a:rPr lang="ro-RO" sz="1200" b="1" dirty="0">
                <a:latin typeface="Oswald" pitchFamily="2" charset="-18"/>
                <a:ea typeface="Roboto" panose="02000000000000000000" pitchFamily="2" charset="0"/>
                <a:cs typeface="Darker Grotesque SemiBold"/>
                <a:sym typeface="Darker Grotesque SemiBold"/>
              </a:rPr>
              <a:t>Facilitatea dialogului între actorii locali implicați în acest proces</a:t>
            </a:r>
            <a:r>
              <a:rPr lang="ro-RO" sz="1200" dirty="0">
                <a:latin typeface="Oswald" pitchFamily="2" charset="-18"/>
                <a:ea typeface="Roboto" panose="02000000000000000000" pitchFamily="2" charset="0"/>
                <a:cs typeface="Darker Grotesque SemiBold"/>
                <a:sym typeface="Darker Grotesque SemiBold"/>
              </a:rPr>
              <a:t>: unitatea administrativ-teritorială, firma de salubritate, unitățile de învățământ, asociațiile de dezvoltare intercomunitară</a:t>
            </a:r>
          </a:p>
          <a:p>
            <a:pPr marL="0" lvl="0" indent="0" algn="l" rtl="0">
              <a:spcBef>
                <a:spcPts val="0"/>
              </a:spcBef>
              <a:spcAft>
                <a:spcPts val="0"/>
              </a:spcAft>
              <a:buNone/>
            </a:pPr>
            <a:endParaRPr lang="ro-RO" sz="1600" dirty="0">
              <a:latin typeface="Oswald" pitchFamily="2" charset="-18"/>
              <a:ea typeface="Roboto" panose="02000000000000000000" pitchFamily="2" charset="0"/>
              <a:cs typeface="Darker Grotesque SemiBold"/>
              <a:sym typeface="Darker Grotesque SemiBold"/>
            </a:endParaRPr>
          </a:p>
        </p:txBody>
      </p:sp>
      <p:pic>
        <p:nvPicPr>
          <p:cNvPr id="6" name="Google Shape;148;p7">
            <a:extLst>
              <a:ext uri="{FF2B5EF4-FFF2-40B4-BE49-F238E27FC236}">
                <a16:creationId xmlns:a16="http://schemas.microsoft.com/office/drawing/2014/main" id="{D4388F17-EB5B-441E-B22B-0EA7DFCDE713}"/>
              </a:ext>
            </a:extLst>
          </p:cNvPr>
          <p:cNvPicPr preferRelativeResize="0"/>
          <p:nvPr/>
        </p:nvPicPr>
        <p:blipFill rotWithShape="1">
          <a:blip r:embed="rId3">
            <a:alphaModFix/>
          </a:blip>
          <a:srcRect/>
          <a:stretch/>
        </p:blipFill>
        <p:spPr>
          <a:xfrm>
            <a:off x="6559994" y="473242"/>
            <a:ext cx="5171678" cy="5171678"/>
          </a:xfrm>
          <a:prstGeom prst="rect">
            <a:avLst/>
          </a:prstGeom>
          <a:noFill/>
          <a:ln>
            <a:noFill/>
          </a:ln>
        </p:spPr>
      </p:pic>
      <p:pic>
        <p:nvPicPr>
          <p:cNvPr id="10" name="Google Shape;147;p7">
            <a:extLst>
              <a:ext uri="{FF2B5EF4-FFF2-40B4-BE49-F238E27FC236}">
                <a16:creationId xmlns:a16="http://schemas.microsoft.com/office/drawing/2014/main" id="{FE6D5124-0BC0-4CFF-B746-CFA69A920C45}"/>
              </a:ext>
            </a:extLst>
          </p:cNvPr>
          <p:cNvPicPr preferRelativeResize="0"/>
          <p:nvPr/>
        </p:nvPicPr>
        <p:blipFill rotWithShape="1">
          <a:blip r:embed="rId4">
            <a:alphaModFix/>
          </a:blip>
          <a:srcRect/>
          <a:stretch/>
        </p:blipFill>
        <p:spPr>
          <a:xfrm>
            <a:off x="6559994" y="473242"/>
            <a:ext cx="5171678" cy="5171678"/>
          </a:xfrm>
          <a:prstGeom prst="rect">
            <a:avLst/>
          </a:prstGeom>
          <a:noFill/>
          <a:ln>
            <a:noFill/>
          </a:ln>
        </p:spPr>
      </p:pic>
      <p:pic>
        <p:nvPicPr>
          <p:cNvPr id="11" name="Google Shape;542;p45">
            <a:extLst>
              <a:ext uri="{FF2B5EF4-FFF2-40B4-BE49-F238E27FC236}">
                <a16:creationId xmlns:a16="http://schemas.microsoft.com/office/drawing/2014/main" id="{1FA58C68-C619-429C-895F-7993C1D50125}"/>
              </a:ext>
            </a:extLst>
          </p:cNvPr>
          <p:cNvPicPr preferRelativeResize="0"/>
          <p:nvPr/>
        </p:nvPicPr>
        <p:blipFill>
          <a:blip r:embed="rId5">
            <a:alphaModFix/>
          </a:blip>
          <a:stretch>
            <a:fillRect/>
          </a:stretch>
        </p:blipFill>
        <p:spPr>
          <a:xfrm>
            <a:off x="6559994" y="287724"/>
            <a:ext cx="5171678" cy="5661300"/>
          </a:xfrm>
          <a:prstGeom prst="rect">
            <a:avLst/>
          </a:prstGeom>
          <a:noFill/>
          <a:ln>
            <a:noFill/>
          </a:ln>
        </p:spPr>
      </p:pic>
    </p:spTree>
    <p:extLst>
      <p:ext uri="{BB962C8B-B14F-4D97-AF65-F5344CB8AC3E}">
        <p14:creationId xmlns:p14="http://schemas.microsoft.com/office/powerpoint/2010/main" val="522122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17;p19">
            <a:extLst>
              <a:ext uri="{FF2B5EF4-FFF2-40B4-BE49-F238E27FC236}">
                <a16:creationId xmlns:a16="http://schemas.microsoft.com/office/drawing/2014/main" id="{F4814B2B-3EA9-4AF7-A814-1D103EA24BE7}"/>
              </a:ext>
            </a:extLst>
          </p:cNvPr>
          <p:cNvSpPr txBox="1">
            <a:spLocks/>
          </p:cNvSpPr>
          <p:nvPr/>
        </p:nvSpPr>
        <p:spPr>
          <a:xfrm>
            <a:off x="924322" y="287724"/>
            <a:ext cx="8856724" cy="8523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endParaRPr kumimoji="0" lang="ro-RO" sz="2800" b="0" i="0" u="none" strike="noStrike" kern="0" cap="none" spc="0" normalizeH="0" baseline="0" noProof="0" dirty="0">
              <a:ln>
                <a:noFill/>
              </a:ln>
              <a:solidFill>
                <a:srgbClr val="000000"/>
              </a:solidFill>
              <a:effectLst/>
              <a:highlight>
                <a:srgbClr val="FFF000"/>
              </a:highlight>
              <a:uLnTx/>
              <a:uFillTx/>
              <a:latin typeface="Oswald"/>
              <a:sym typeface="Oswald"/>
            </a:endParaRPr>
          </a:p>
          <a:p>
            <a:pPr marL="0" marR="0" lvl="0" indent="0" algn="l" defTabSz="914400" rtl="0" eaLnBrk="1" fontAlgn="auto" latinLnBrk="0" hangingPunct="1">
              <a:lnSpc>
                <a:spcPct val="100000"/>
              </a:lnSpc>
              <a:spcBef>
                <a:spcPts val="0"/>
              </a:spcBef>
              <a:spcAft>
                <a:spcPts val="0"/>
              </a:spcAft>
              <a:buClr>
                <a:srgbClr val="000000"/>
              </a:buClr>
              <a:buSzPts val="3000"/>
              <a:buFont typeface="Oswald"/>
              <a:buNone/>
              <a:tabLst/>
              <a:defRPr/>
            </a:pPr>
            <a:r>
              <a:rPr kumimoji="0" lang="ro-RO" sz="2800" b="1" i="0" u="none" strike="noStrike" kern="0" cap="none" spc="0" normalizeH="0" baseline="0" noProof="0" dirty="0">
                <a:ln>
                  <a:noFill/>
                </a:ln>
                <a:solidFill>
                  <a:srgbClr val="000000"/>
                </a:solidFill>
                <a:effectLst/>
                <a:highlight>
                  <a:srgbClr val="F3ED3B"/>
                </a:highlight>
                <a:uLnTx/>
                <a:uFillTx/>
                <a:latin typeface="Oswald"/>
                <a:sym typeface="Oswald"/>
              </a:rPr>
              <a:t>DE CE ORAȘUL DUMNEAVOASTRĂ MERITĂ SĂ FIE ASAP</a:t>
            </a:r>
          </a:p>
        </p:txBody>
      </p:sp>
      <p:pic>
        <p:nvPicPr>
          <p:cNvPr id="8" name="Google Shape;118;p19">
            <a:extLst>
              <a:ext uri="{FF2B5EF4-FFF2-40B4-BE49-F238E27FC236}">
                <a16:creationId xmlns:a16="http://schemas.microsoft.com/office/drawing/2014/main" id="{2803EB04-C5FC-41FB-BDE3-845342655BC1}"/>
              </a:ext>
            </a:extLst>
          </p:cNvPr>
          <p:cNvPicPr preferRelativeResize="0"/>
          <p:nvPr/>
        </p:nvPicPr>
        <p:blipFill>
          <a:blip r:embed="rId2">
            <a:alphaModFix/>
          </a:blip>
          <a:stretch>
            <a:fillRect/>
          </a:stretch>
        </p:blipFill>
        <p:spPr>
          <a:xfrm>
            <a:off x="10715492" y="6144126"/>
            <a:ext cx="1250243" cy="500097"/>
          </a:xfrm>
          <a:prstGeom prst="rect">
            <a:avLst/>
          </a:prstGeom>
          <a:noFill/>
          <a:ln>
            <a:noFill/>
          </a:ln>
        </p:spPr>
      </p:pic>
      <p:sp>
        <p:nvSpPr>
          <p:cNvPr id="9" name="Google Shape;119;p19">
            <a:extLst>
              <a:ext uri="{FF2B5EF4-FFF2-40B4-BE49-F238E27FC236}">
                <a16:creationId xmlns:a16="http://schemas.microsoft.com/office/drawing/2014/main" id="{55B0DB77-0492-4D45-A52B-8E2974B58146}"/>
              </a:ext>
            </a:extLst>
          </p:cNvPr>
          <p:cNvSpPr txBox="1"/>
          <p:nvPr/>
        </p:nvSpPr>
        <p:spPr>
          <a:xfrm>
            <a:off x="924322" y="1591132"/>
            <a:ext cx="10343356" cy="3316730"/>
          </a:xfrm>
          <a:prstGeom prst="rect">
            <a:avLst/>
          </a:prstGeom>
          <a:noFill/>
          <a:ln>
            <a:noFill/>
          </a:ln>
        </p:spPr>
        <p:txBody>
          <a:bodyPr spcFirstLastPara="1" wrap="square" lIns="91425" tIns="45700" rIns="91425" bIns="45700" anchor="t" anchorCtr="0">
            <a:noAutofit/>
          </a:bodyPr>
          <a:lstStyle/>
          <a:p>
            <a:pPr algn="just">
              <a:lnSpc>
                <a:spcPct val="115000"/>
              </a:lnSpc>
              <a:buClr>
                <a:schemeClr val="dk2"/>
              </a:buClr>
              <a:buSzPts val="1100"/>
            </a:pPr>
            <a:r>
              <a:rPr lang="ro-RO" sz="1200" dirty="0">
                <a:latin typeface="Oswald" panose="020B0604020202020204" charset="-18"/>
                <a:ea typeface="Oswald"/>
                <a:cs typeface="Oswald"/>
                <a:sym typeface="Oswald"/>
              </a:rPr>
              <a:t>Credem că principalele beneficii pentru un oraș ASAP sunt:</a:t>
            </a:r>
          </a:p>
          <a:p>
            <a:pPr marL="0" lvl="0" indent="0" algn="just" rtl="0">
              <a:lnSpc>
                <a:spcPct val="115000"/>
              </a:lnSpc>
              <a:spcBef>
                <a:spcPts val="0"/>
              </a:spcBef>
              <a:spcAft>
                <a:spcPts val="0"/>
              </a:spcAft>
              <a:buClr>
                <a:schemeClr val="dk2"/>
              </a:buClr>
              <a:buSzPts val="1100"/>
              <a:buFont typeface="Arial"/>
              <a:buNone/>
            </a:pPr>
            <a:endParaRPr lang="en-GB" sz="1200" b="1" dirty="0">
              <a:latin typeface="Oswald" panose="020B0604020202020204" charset="-18"/>
              <a:ea typeface="Oswald"/>
              <a:cs typeface="Oswald"/>
              <a:sym typeface="Oswald"/>
            </a:endParaRPr>
          </a:p>
          <a:p>
            <a:pPr marL="0" lvl="0" indent="0" algn="just" rtl="0">
              <a:lnSpc>
                <a:spcPct val="115000"/>
              </a:lnSpc>
              <a:spcBef>
                <a:spcPts val="0"/>
              </a:spcBef>
              <a:spcAft>
                <a:spcPts val="0"/>
              </a:spcAft>
              <a:buClr>
                <a:schemeClr val="dk2"/>
              </a:buClr>
              <a:buSzPts val="1100"/>
              <a:buFont typeface="Arial"/>
              <a:buNone/>
            </a:pPr>
            <a:r>
              <a:rPr lang="en-GB" sz="1200" b="1" dirty="0">
                <a:latin typeface="Oswald" panose="020B0604020202020204" charset="-18"/>
                <a:ea typeface="Oswald"/>
                <a:cs typeface="Oswald"/>
                <a:sym typeface="Oswald"/>
              </a:rPr>
              <a:t>       </a:t>
            </a:r>
            <a:r>
              <a:rPr lang="ro-RO" sz="1200" b="1" dirty="0">
                <a:latin typeface="Oswald" panose="020B0604020202020204" charset="-18"/>
                <a:ea typeface="Oswald"/>
                <a:cs typeface="Oswald"/>
                <a:sym typeface="Oswald"/>
              </a:rPr>
              <a:t>ASAP facilitează dialogul între actorii locali implicați în procesul de colectare: unitatea administrativ-teritorială, firma de salubritate, unitățile de învățământ, asociațiile de dezvoltare intercomunitară, cu scopul de a găsi soluții la problemele întâmpinate. </a:t>
            </a:r>
            <a:r>
              <a:rPr lang="ro-RO" sz="1200" dirty="0">
                <a:latin typeface="Oswald" panose="020B0604020202020204" charset="-18"/>
                <a:ea typeface="Oswald"/>
                <a:cs typeface="Oswald"/>
                <a:sym typeface="Oswald"/>
              </a:rPr>
              <a:t>Este pentru prima oară când aceștia stau la aceeași masă, iar experiența de până în prezent ne arată că e una dintre cele mai eficiente metode de a face ca lucrurile să se întâmple. </a:t>
            </a:r>
          </a:p>
          <a:p>
            <a:pPr marL="0" lvl="0" indent="0" algn="just" rtl="0">
              <a:lnSpc>
                <a:spcPct val="115000"/>
              </a:lnSpc>
              <a:spcBef>
                <a:spcPts val="0"/>
              </a:spcBef>
              <a:spcAft>
                <a:spcPts val="0"/>
              </a:spcAft>
              <a:buClr>
                <a:schemeClr val="dk2"/>
              </a:buClr>
              <a:buSzPts val="1100"/>
              <a:buFont typeface="Arial"/>
              <a:buNone/>
            </a:pPr>
            <a:endParaRPr lang="ro-RO" sz="1200" b="1" dirty="0">
              <a:latin typeface="Oswald" panose="020B0604020202020204" charset="-18"/>
              <a:ea typeface="Oswald"/>
              <a:cs typeface="Oswald"/>
              <a:sym typeface="Oswald"/>
            </a:endParaRPr>
          </a:p>
          <a:p>
            <a:pPr marL="0" lvl="0" indent="0" algn="just" rtl="0">
              <a:lnSpc>
                <a:spcPct val="115000"/>
              </a:lnSpc>
              <a:spcBef>
                <a:spcPts val="0"/>
              </a:spcBef>
              <a:spcAft>
                <a:spcPts val="0"/>
              </a:spcAft>
              <a:buClr>
                <a:schemeClr val="dk2"/>
              </a:buClr>
              <a:buSzPts val="1100"/>
              <a:buFont typeface="Arial"/>
              <a:buNone/>
            </a:pPr>
            <a:r>
              <a:rPr lang="en-GB" sz="1200" b="1" dirty="0">
                <a:latin typeface="Oswald" panose="020B0604020202020204" charset="-18"/>
                <a:ea typeface="Oswald"/>
                <a:cs typeface="Oswald"/>
                <a:sym typeface="Oswald"/>
              </a:rPr>
              <a:t> </a:t>
            </a:r>
            <a:r>
              <a:rPr lang="ro-RO" sz="1200" b="1" dirty="0">
                <a:latin typeface="Oswald" panose="020B0604020202020204" charset="-18"/>
                <a:ea typeface="Oswald"/>
                <a:cs typeface="Oswald"/>
                <a:sym typeface="Oswald"/>
              </a:rPr>
              <a:t>      ASAP oferă date concrete </a:t>
            </a:r>
            <a:r>
              <a:rPr lang="ro-RO" sz="1200" dirty="0">
                <a:latin typeface="Oswald" panose="020B0604020202020204" charset="-18"/>
                <a:ea typeface="Oswald"/>
                <a:cs typeface="Oswald"/>
                <a:sym typeface="Oswald"/>
              </a:rPr>
              <a:t>privind cantitățile de deșeuri colectate, permite urmărirea lor lunară, și oferă astfel o imagine comparativă între unitățile din același oraș, între orașe și chiar județe. </a:t>
            </a:r>
          </a:p>
          <a:p>
            <a:pPr marL="0" lvl="0" indent="0" algn="just" rtl="0">
              <a:lnSpc>
                <a:spcPct val="115000"/>
              </a:lnSpc>
              <a:spcBef>
                <a:spcPts val="0"/>
              </a:spcBef>
              <a:spcAft>
                <a:spcPts val="0"/>
              </a:spcAft>
              <a:buClr>
                <a:schemeClr val="dk2"/>
              </a:buClr>
              <a:buSzPts val="1100"/>
              <a:buFont typeface="Arial"/>
              <a:buNone/>
            </a:pPr>
            <a:endParaRPr lang="en-US" sz="1200" dirty="0">
              <a:latin typeface="Oswald" panose="020B0604020202020204" charset="-18"/>
              <a:ea typeface="Oswald"/>
              <a:cs typeface="Oswald"/>
              <a:sym typeface="Oswald"/>
            </a:endParaRPr>
          </a:p>
          <a:p>
            <a:pPr algn="just">
              <a:lnSpc>
                <a:spcPct val="115000"/>
              </a:lnSpc>
              <a:buClr>
                <a:schemeClr val="dk2"/>
              </a:buClr>
              <a:buSzPts val="1100"/>
            </a:pPr>
            <a:r>
              <a:rPr lang="en-GB" sz="1200" b="1" dirty="0">
                <a:latin typeface="Oswald" panose="020B0604020202020204" charset="-18"/>
                <a:ea typeface="Oswald"/>
                <a:cs typeface="Oswald"/>
                <a:sym typeface="Oswald"/>
              </a:rPr>
              <a:t>       </a:t>
            </a:r>
            <a:r>
              <a:rPr lang="ro-RO" sz="1200" b="1" dirty="0">
                <a:latin typeface="Oswald" panose="020B0604020202020204" charset="-18"/>
                <a:ea typeface="Oswald"/>
                <a:cs typeface="Oswald"/>
                <a:sym typeface="Oswald"/>
              </a:rPr>
              <a:t>Prin materialele dezvoltate în proiect, precum și prin diferitele formări cu profesorii sau activități cu elevii</a:t>
            </a:r>
            <a:r>
              <a:rPr lang="ro-RO" sz="1200" dirty="0">
                <a:latin typeface="Oswald" panose="020B0604020202020204" charset="-18"/>
                <a:ea typeface="Oswald"/>
                <a:cs typeface="Oswald"/>
                <a:sym typeface="Oswald"/>
              </a:rPr>
              <a:t>, ASAP își propune să schimbe comportamentul acestora în ce privește colectarea separată a deșeurilor. </a:t>
            </a:r>
          </a:p>
          <a:p>
            <a:pPr algn="just">
              <a:lnSpc>
                <a:spcPct val="115000"/>
              </a:lnSpc>
              <a:buClr>
                <a:schemeClr val="dk2"/>
              </a:buClr>
              <a:buSzPts val="1100"/>
            </a:pPr>
            <a:endParaRPr lang="ro-RO" sz="1200" kern="0" dirty="0">
              <a:solidFill>
                <a:srgbClr val="000000"/>
              </a:solidFill>
              <a:highlight>
                <a:srgbClr val="FFFFFF"/>
              </a:highlight>
              <a:latin typeface="Oswald" panose="020B0604020202020204" charset="-18"/>
              <a:ea typeface="Roboto" panose="02000000000000000000" pitchFamily="2" charset="0"/>
              <a:cs typeface="Oswald Regular"/>
              <a:sym typeface="Oswald"/>
            </a:endParaRPr>
          </a:p>
          <a:p>
            <a:pPr algn="just">
              <a:lnSpc>
                <a:spcPct val="115000"/>
              </a:lnSpc>
              <a:buClr>
                <a:schemeClr val="dk2"/>
              </a:buClr>
              <a:buSzPts val="1100"/>
            </a:pPr>
            <a:r>
              <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rPr>
              <a:t>        ASAP organizează </a:t>
            </a:r>
            <a:r>
              <a:rPr lang="ro-RO" sz="1200" b="1" kern="0" dirty="0">
                <a:solidFill>
                  <a:srgbClr val="000000"/>
                </a:solidFill>
                <a:highlight>
                  <a:srgbClr val="FFFFFF"/>
                </a:highlight>
                <a:latin typeface="Oswald" pitchFamily="2" charset="-18"/>
                <a:ea typeface="Roboto" panose="02000000000000000000" pitchFamily="2" charset="0"/>
                <a:cs typeface="Oswald Regular"/>
                <a:sym typeface="Oswald Regular"/>
              </a:rPr>
              <a:t>sesiuni de instruiri pentru responsabilii de colectare deșeuri</a:t>
            </a:r>
            <a:r>
              <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rPr>
              <a:t>, îmbunătățind astfel competențele acestora și îmbunătățind astfel procesul de colectare efectivă. </a:t>
            </a:r>
          </a:p>
          <a:p>
            <a:pPr algn="just">
              <a:lnSpc>
                <a:spcPct val="115000"/>
              </a:lnSpc>
              <a:buClr>
                <a:schemeClr val="dk2"/>
              </a:buClr>
              <a:buSzPts val="1100"/>
            </a:pPr>
            <a:endPar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endParaRPr>
          </a:p>
          <a:p>
            <a:pPr algn="just">
              <a:lnSpc>
                <a:spcPct val="115000"/>
              </a:lnSpc>
              <a:buClr>
                <a:schemeClr val="dk2"/>
              </a:buClr>
              <a:buSzPts val="1100"/>
            </a:pPr>
            <a:r>
              <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rPr>
              <a:t>        </a:t>
            </a:r>
            <a:r>
              <a:rPr lang="ro-RO" sz="1200" b="1" kern="0" dirty="0">
                <a:solidFill>
                  <a:srgbClr val="000000"/>
                </a:solidFill>
                <a:highlight>
                  <a:srgbClr val="FFFFFF"/>
                </a:highlight>
                <a:latin typeface="Oswald" pitchFamily="2" charset="-18"/>
                <a:ea typeface="Roboto" panose="02000000000000000000" pitchFamily="2" charset="0"/>
                <a:cs typeface="Oswald Regular"/>
                <a:sym typeface="Oswald Regular"/>
              </a:rPr>
              <a:t>ASAP vine în ajutorul actorilor locali</a:t>
            </a:r>
            <a:r>
              <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rPr>
              <a:t>: învățăm școlile cum să își organizeze singure și eficient acest proces și le sprijinim pentru găsirea unor soluții pentru problemele lor. În fiecare lună avem o întâlnire cu toate școlile înscrise în program, din toate orașele, iar dialogul dintre acestea este esențial, pentru că ei văd că se poate, că există soluții, că efortul lor are rezultate. </a:t>
            </a:r>
          </a:p>
          <a:p>
            <a:pPr algn="just">
              <a:lnSpc>
                <a:spcPct val="115000"/>
              </a:lnSpc>
              <a:buClr>
                <a:schemeClr val="dk2"/>
              </a:buClr>
              <a:buSzPts val="1100"/>
            </a:pPr>
            <a:endPar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endParaRPr>
          </a:p>
          <a:p>
            <a:pPr algn="just">
              <a:lnSpc>
                <a:spcPct val="115000"/>
              </a:lnSpc>
              <a:buClr>
                <a:schemeClr val="dk2"/>
              </a:buClr>
              <a:buSzPts val="1100"/>
            </a:pPr>
            <a:r>
              <a:rPr lang="ro-RO" sz="1200" kern="0" dirty="0">
                <a:solidFill>
                  <a:srgbClr val="000000"/>
                </a:solidFill>
                <a:highlight>
                  <a:srgbClr val="FFFFFF"/>
                </a:highlight>
                <a:latin typeface="Oswald" pitchFamily="2" charset="-18"/>
                <a:ea typeface="Roboto" panose="02000000000000000000" pitchFamily="2" charset="0"/>
                <a:cs typeface="Oswald Regular"/>
                <a:sym typeface="Oswald Regular"/>
              </a:rPr>
              <a:t>        </a:t>
            </a:r>
            <a:r>
              <a:rPr lang="ro-RO" sz="1200" b="1" kern="0" dirty="0">
                <a:solidFill>
                  <a:srgbClr val="000000"/>
                </a:solidFill>
                <a:highlight>
                  <a:srgbClr val="FFFFFF"/>
                </a:highlight>
                <a:latin typeface="Oswald" pitchFamily="2" charset="-18"/>
                <a:ea typeface="Roboto" panose="02000000000000000000" pitchFamily="2" charset="0"/>
                <a:cs typeface="Oswald Regular"/>
                <a:sym typeface="Oswald Regular"/>
              </a:rPr>
              <a:t>Beneficiul final și cel mai important este că scad cantitățile de deșeuri care ajung la groapa de gunoi: fiecare tonă de deșeuri care ajunge la reciclat și nu la groapa de gunoi, înseamnă o economie la bugetul local de aproximativ 700 de lei. </a:t>
            </a:r>
          </a:p>
        </p:txBody>
      </p:sp>
      <p:pic>
        <p:nvPicPr>
          <p:cNvPr id="5" name="Picture 4">
            <a:extLst>
              <a:ext uri="{FF2B5EF4-FFF2-40B4-BE49-F238E27FC236}">
                <a16:creationId xmlns:a16="http://schemas.microsoft.com/office/drawing/2014/main" id="{F905712B-B275-4821-B3AD-08905FDD6165}"/>
              </a:ext>
            </a:extLst>
          </p:cNvPr>
          <p:cNvPicPr>
            <a:picLocks noChangeAspect="1"/>
          </p:cNvPicPr>
          <p:nvPr/>
        </p:nvPicPr>
        <p:blipFill>
          <a:blip r:embed="rId3"/>
          <a:stretch>
            <a:fillRect/>
          </a:stretch>
        </p:blipFill>
        <p:spPr>
          <a:xfrm>
            <a:off x="1050424" y="2039266"/>
            <a:ext cx="193333" cy="202325"/>
          </a:xfrm>
          <a:prstGeom prst="rect">
            <a:avLst/>
          </a:prstGeom>
        </p:spPr>
      </p:pic>
      <p:pic>
        <p:nvPicPr>
          <p:cNvPr id="10" name="Picture 9">
            <a:extLst>
              <a:ext uri="{FF2B5EF4-FFF2-40B4-BE49-F238E27FC236}">
                <a16:creationId xmlns:a16="http://schemas.microsoft.com/office/drawing/2014/main" id="{C916ED1B-1749-470A-B6B4-A28EBD0AE13A}"/>
              </a:ext>
            </a:extLst>
          </p:cNvPr>
          <p:cNvPicPr>
            <a:picLocks noChangeAspect="1"/>
          </p:cNvPicPr>
          <p:nvPr/>
        </p:nvPicPr>
        <p:blipFill>
          <a:blip r:embed="rId3"/>
          <a:stretch>
            <a:fillRect/>
          </a:stretch>
        </p:blipFill>
        <p:spPr>
          <a:xfrm>
            <a:off x="1050422" y="3514514"/>
            <a:ext cx="193333" cy="202325"/>
          </a:xfrm>
          <a:prstGeom prst="rect">
            <a:avLst/>
          </a:prstGeom>
        </p:spPr>
      </p:pic>
      <p:pic>
        <p:nvPicPr>
          <p:cNvPr id="11" name="Picture 10">
            <a:extLst>
              <a:ext uri="{FF2B5EF4-FFF2-40B4-BE49-F238E27FC236}">
                <a16:creationId xmlns:a16="http://schemas.microsoft.com/office/drawing/2014/main" id="{C2F8DEE8-CFF7-466B-B6BF-0C5B714AB379}"/>
              </a:ext>
            </a:extLst>
          </p:cNvPr>
          <p:cNvPicPr>
            <a:picLocks noChangeAspect="1"/>
          </p:cNvPicPr>
          <p:nvPr/>
        </p:nvPicPr>
        <p:blipFill>
          <a:blip r:embed="rId3"/>
          <a:stretch>
            <a:fillRect/>
          </a:stretch>
        </p:blipFill>
        <p:spPr>
          <a:xfrm>
            <a:off x="1050423" y="2892049"/>
            <a:ext cx="193333" cy="202325"/>
          </a:xfrm>
          <a:prstGeom prst="rect">
            <a:avLst/>
          </a:prstGeom>
        </p:spPr>
      </p:pic>
      <p:pic>
        <p:nvPicPr>
          <p:cNvPr id="12" name="Picture 11">
            <a:extLst>
              <a:ext uri="{FF2B5EF4-FFF2-40B4-BE49-F238E27FC236}">
                <a16:creationId xmlns:a16="http://schemas.microsoft.com/office/drawing/2014/main" id="{369F55AA-B7D2-45A7-83FC-BC6DF6E466F6}"/>
              </a:ext>
            </a:extLst>
          </p:cNvPr>
          <p:cNvPicPr>
            <a:picLocks noChangeAspect="1"/>
          </p:cNvPicPr>
          <p:nvPr/>
        </p:nvPicPr>
        <p:blipFill>
          <a:blip r:embed="rId3"/>
          <a:stretch>
            <a:fillRect/>
          </a:stretch>
        </p:blipFill>
        <p:spPr>
          <a:xfrm>
            <a:off x="1050422" y="4128311"/>
            <a:ext cx="193333" cy="202325"/>
          </a:xfrm>
          <a:prstGeom prst="rect">
            <a:avLst/>
          </a:prstGeom>
        </p:spPr>
      </p:pic>
      <p:pic>
        <p:nvPicPr>
          <p:cNvPr id="13" name="Picture 12">
            <a:extLst>
              <a:ext uri="{FF2B5EF4-FFF2-40B4-BE49-F238E27FC236}">
                <a16:creationId xmlns:a16="http://schemas.microsoft.com/office/drawing/2014/main" id="{ECA240D4-63C3-4A9C-BD9E-08C6BE49244A}"/>
              </a:ext>
            </a:extLst>
          </p:cNvPr>
          <p:cNvPicPr>
            <a:picLocks noChangeAspect="1"/>
          </p:cNvPicPr>
          <p:nvPr/>
        </p:nvPicPr>
        <p:blipFill>
          <a:blip r:embed="rId3"/>
          <a:stretch>
            <a:fillRect/>
          </a:stretch>
        </p:blipFill>
        <p:spPr>
          <a:xfrm>
            <a:off x="1050421" y="4787437"/>
            <a:ext cx="193333" cy="202325"/>
          </a:xfrm>
          <a:prstGeom prst="rect">
            <a:avLst/>
          </a:prstGeom>
        </p:spPr>
      </p:pic>
      <p:pic>
        <p:nvPicPr>
          <p:cNvPr id="14" name="Picture 13">
            <a:extLst>
              <a:ext uri="{FF2B5EF4-FFF2-40B4-BE49-F238E27FC236}">
                <a16:creationId xmlns:a16="http://schemas.microsoft.com/office/drawing/2014/main" id="{842E7386-71A0-4C4C-8CEA-13926D51DBDE}"/>
              </a:ext>
            </a:extLst>
          </p:cNvPr>
          <p:cNvPicPr>
            <a:picLocks noChangeAspect="1"/>
          </p:cNvPicPr>
          <p:nvPr/>
        </p:nvPicPr>
        <p:blipFill>
          <a:blip r:embed="rId3"/>
          <a:stretch>
            <a:fillRect/>
          </a:stretch>
        </p:blipFill>
        <p:spPr>
          <a:xfrm>
            <a:off x="1050420" y="5612280"/>
            <a:ext cx="193333" cy="202325"/>
          </a:xfrm>
          <a:prstGeom prst="rect">
            <a:avLst/>
          </a:prstGeom>
        </p:spPr>
      </p:pic>
    </p:spTree>
    <p:extLst>
      <p:ext uri="{BB962C8B-B14F-4D97-AF65-F5344CB8AC3E}">
        <p14:creationId xmlns:p14="http://schemas.microsoft.com/office/powerpoint/2010/main" val="2247410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3ED3B"/>
        </a:solidFill>
        <a:effectLst/>
      </p:bgPr>
    </p:bg>
    <p:spTree>
      <p:nvGrpSpPr>
        <p:cNvPr id="1" name=""/>
        <p:cNvGrpSpPr/>
        <p:nvPr/>
      </p:nvGrpSpPr>
      <p:grpSpPr>
        <a:xfrm>
          <a:off x="0" y="0"/>
          <a:ext cx="0" cy="0"/>
          <a:chOff x="0" y="0"/>
          <a:chExt cx="0" cy="0"/>
        </a:xfrm>
      </p:grpSpPr>
      <p:pic>
        <p:nvPicPr>
          <p:cNvPr id="6" name="Google Shape;104;p17">
            <a:extLst>
              <a:ext uri="{FF2B5EF4-FFF2-40B4-BE49-F238E27FC236}">
                <a16:creationId xmlns:a16="http://schemas.microsoft.com/office/drawing/2014/main" id="{6C3FAFED-8DB4-4640-89F0-509D8B72A7C3}"/>
              </a:ext>
            </a:extLst>
          </p:cNvPr>
          <p:cNvPicPr preferRelativeResize="0"/>
          <p:nvPr/>
        </p:nvPicPr>
        <p:blipFill rotWithShape="1">
          <a:blip r:embed="rId2">
            <a:alphaModFix/>
          </a:blip>
          <a:srcRect/>
          <a:stretch/>
        </p:blipFill>
        <p:spPr>
          <a:xfrm>
            <a:off x="5334069" y="0"/>
            <a:ext cx="6857931" cy="6858000"/>
          </a:xfrm>
          <a:prstGeom prst="rect">
            <a:avLst/>
          </a:prstGeom>
          <a:noFill/>
          <a:ln>
            <a:noFill/>
          </a:ln>
        </p:spPr>
      </p:pic>
      <p:sp>
        <p:nvSpPr>
          <p:cNvPr id="4" name="Google Shape;105;p17">
            <a:extLst>
              <a:ext uri="{FF2B5EF4-FFF2-40B4-BE49-F238E27FC236}">
                <a16:creationId xmlns:a16="http://schemas.microsoft.com/office/drawing/2014/main" id="{D450EAB4-FFA0-4026-ABAC-BAB45C741971}"/>
              </a:ext>
            </a:extLst>
          </p:cNvPr>
          <p:cNvSpPr txBox="1">
            <a:spLocks noGrp="1"/>
          </p:cNvSpPr>
          <p:nvPr>
            <p:ph type="ctrTitle"/>
          </p:nvPr>
        </p:nvSpPr>
        <p:spPr>
          <a:xfrm>
            <a:off x="1026612" y="1109380"/>
            <a:ext cx="3238921" cy="1946111"/>
          </a:xfrm>
          <a:prstGeom prst="rect">
            <a:avLst/>
          </a:prstGeom>
          <a:solidFill>
            <a:schemeClr val="bg1"/>
          </a:solidFill>
        </p:spPr>
        <p:txBody>
          <a:bodyPr spcFirstLastPara="1" wrap="square" lIns="91425" tIns="91425" rIns="91425" bIns="91425" anchor="ctr" anchorCtr="0">
            <a:noAutofit/>
          </a:bodyPr>
          <a:lstStyle/>
          <a:p>
            <a:pPr marL="0" lvl="0" indent="0" algn="ctr" rtl="0">
              <a:spcBef>
                <a:spcPts val="0"/>
              </a:spcBef>
              <a:spcAft>
                <a:spcPts val="0"/>
              </a:spcAft>
              <a:buNone/>
            </a:pPr>
            <a:r>
              <a:rPr lang="ro-RO" sz="4000" b="1" dirty="0">
                <a:highlight>
                  <a:srgbClr val="F3ED3B"/>
                </a:highlight>
                <a:latin typeface="Oswald" pitchFamily="2" charset="-18"/>
                <a:ea typeface="Roboto" panose="02000000000000000000" pitchFamily="2" charset="0"/>
                <a:cs typeface="Oswald"/>
                <a:sym typeface="Oswald"/>
              </a:rPr>
              <a:t>Vă mulțumim!</a:t>
            </a:r>
            <a:endParaRPr sz="4000" b="1" dirty="0">
              <a:highlight>
                <a:srgbClr val="F3ED3B"/>
              </a:highlight>
              <a:latin typeface="Oswald" pitchFamily="2" charset="-18"/>
              <a:ea typeface="Roboto" panose="02000000000000000000" pitchFamily="2" charset="0"/>
              <a:cs typeface="Oswald"/>
              <a:sym typeface="Oswald"/>
            </a:endParaRPr>
          </a:p>
        </p:txBody>
      </p:sp>
      <p:sp>
        <p:nvSpPr>
          <p:cNvPr id="5" name="Google Shape;105;p17">
            <a:extLst>
              <a:ext uri="{FF2B5EF4-FFF2-40B4-BE49-F238E27FC236}">
                <a16:creationId xmlns:a16="http://schemas.microsoft.com/office/drawing/2014/main" id="{6FCFBD88-D562-470E-AD18-5E9F2613B9B1}"/>
              </a:ext>
            </a:extLst>
          </p:cNvPr>
          <p:cNvSpPr txBox="1">
            <a:spLocks/>
          </p:cNvSpPr>
          <p:nvPr/>
        </p:nvSpPr>
        <p:spPr>
          <a:xfrm>
            <a:off x="632714" y="3802510"/>
            <a:ext cx="3632820" cy="1282995"/>
          </a:xfrm>
          <a:prstGeom prst="rect">
            <a:avLst/>
          </a:pr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1pPr>
            <a:lvl2pPr marR="0" lvl="1"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2pPr>
            <a:lvl3pPr marR="0" lvl="2"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3pPr>
            <a:lvl4pPr marR="0" lvl="3"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4pPr>
            <a:lvl5pPr marR="0" lvl="4"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5pPr>
            <a:lvl6pPr marR="0" lvl="5"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6pPr>
            <a:lvl7pPr marR="0" lvl="6"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7pPr>
            <a:lvl8pPr marR="0" lvl="7"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8pPr>
            <a:lvl9pPr marR="0" lvl="8" algn="ctr" rtl="0">
              <a:lnSpc>
                <a:spcPct val="100000"/>
              </a:lnSpc>
              <a:spcBef>
                <a:spcPts val="0"/>
              </a:spcBef>
              <a:spcAft>
                <a:spcPts val="0"/>
              </a:spcAft>
              <a:buClr>
                <a:schemeClr val="dk2"/>
              </a:buClr>
              <a:buSzPts val="6800"/>
              <a:buFont typeface="Playfair Display"/>
              <a:buNone/>
              <a:defRPr sz="6800" b="1" i="0" u="none" strike="noStrike" cap="none">
                <a:solidFill>
                  <a:schemeClr val="dk2"/>
                </a:solidFill>
                <a:highlight>
                  <a:schemeClr val="dk1"/>
                </a:highlight>
                <a:latin typeface="Playfair Display"/>
                <a:ea typeface="Playfair Display"/>
                <a:cs typeface="Playfair Display"/>
                <a:sym typeface="Playfair Display"/>
              </a:defRPr>
            </a:lvl9pPr>
          </a:lstStyle>
          <a:p>
            <a:pPr algn="r"/>
            <a:endParaRPr lang="ro-RO" sz="2000" dirty="0">
              <a:latin typeface="Oswald"/>
              <a:ea typeface="Oswald"/>
              <a:cs typeface="Oswald"/>
              <a:sym typeface="Oswald"/>
            </a:endParaRPr>
          </a:p>
          <a:p>
            <a:pPr algn="r"/>
            <a:r>
              <a:rPr lang="en-GB" sz="2000" dirty="0">
                <a:solidFill>
                  <a:schemeClr val="tx1"/>
                </a:solidFill>
                <a:highlight>
                  <a:srgbClr val="F3ED3B"/>
                </a:highlight>
                <a:latin typeface="Oswald"/>
                <a:ea typeface="Oswald"/>
                <a:cs typeface="Oswald"/>
                <a:sym typeface="Oswald"/>
              </a:rPr>
              <a:t>Contact:</a:t>
            </a:r>
          </a:p>
          <a:p>
            <a:pPr algn="r"/>
            <a:r>
              <a:rPr lang="ro-RO" sz="2000" dirty="0">
                <a:solidFill>
                  <a:schemeClr val="tx1"/>
                </a:solidFill>
                <a:highlight>
                  <a:srgbClr val="F3ED3B"/>
                </a:highlight>
                <a:latin typeface="Oswald"/>
                <a:ea typeface="Oswald"/>
                <a:cs typeface="Oswald"/>
                <a:sym typeface="Oswald"/>
                <a:hlinkClick r:id="rId3"/>
              </a:rPr>
              <a:t>comunicare@asap-romania.ro</a:t>
            </a:r>
            <a:endParaRPr lang="ro-RO" sz="2000" dirty="0">
              <a:solidFill>
                <a:schemeClr val="tx1"/>
              </a:solidFill>
              <a:highlight>
                <a:srgbClr val="F3ED3B"/>
              </a:highlight>
              <a:latin typeface="Oswald"/>
              <a:ea typeface="Oswald"/>
              <a:cs typeface="Oswald"/>
              <a:sym typeface="Oswald"/>
            </a:endParaRPr>
          </a:p>
          <a:p>
            <a:pPr algn="r"/>
            <a:r>
              <a:rPr lang="ro-RO" sz="2000" dirty="0">
                <a:solidFill>
                  <a:schemeClr val="tx1"/>
                </a:solidFill>
                <a:highlight>
                  <a:srgbClr val="F3ED3B"/>
                </a:highlight>
                <a:latin typeface="Oswald"/>
                <a:ea typeface="Oswald"/>
                <a:cs typeface="Oswald"/>
                <a:sym typeface="Oswald"/>
              </a:rPr>
              <a:t>0728.300.565</a:t>
            </a:r>
          </a:p>
          <a:p>
            <a:pPr algn="r"/>
            <a:endParaRPr lang="en-GB" sz="2000" dirty="0">
              <a:latin typeface="Oswald"/>
              <a:ea typeface="Oswald"/>
              <a:cs typeface="Oswald"/>
              <a:sym typeface="Oswald"/>
            </a:endParaRPr>
          </a:p>
        </p:txBody>
      </p:sp>
    </p:spTree>
    <p:extLst>
      <p:ext uri="{BB962C8B-B14F-4D97-AF65-F5344CB8AC3E}">
        <p14:creationId xmlns:p14="http://schemas.microsoft.com/office/powerpoint/2010/main" val="21123403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1051</Words>
  <Application>Microsoft Office PowerPoint</Application>
  <PresentationFormat>Widescreen</PresentationFormat>
  <Paragraphs>85</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Calibri Light</vt:lpstr>
      <vt:lpstr>Darker Grotesque SemiBold</vt:lpstr>
      <vt:lpstr>Oswald</vt:lpstr>
      <vt:lpstr>Oswald Regular</vt:lpstr>
      <vt:lpstr>Playfair 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Vă mulțumim!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Ilinca</dc:creator>
  <cp:lastModifiedBy>PC</cp:lastModifiedBy>
  <cp:revision>13</cp:revision>
  <dcterms:created xsi:type="dcterms:W3CDTF">2021-09-03T10:45:20Z</dcterms:created>
  <dcterms:modified xsi:type="dcterms:W3CDTF">2022-09-14T08:11:45Z</dcterms:modified>
</cp:coreProperties>
</file>